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diagrams/layout1.xml" ContentType="application/vnd.openxmlformats-officedocument.drawingml.diagramLayou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s/slide15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55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44.xml" ContentType="application/vnd.openxmlformats-officedocument.presentationml.slide+xml"/>
  <Override PartName="/ppt/slides/slide153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diagrams/quickStyle1.xml" ContentType="application/vnd.openxmlformats-officedocument.drawingml.diagramStyl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39.xml" ContentType="application/vnd.openxmlformats-officedocument.presentationml.slide+xml"/>
  <Override PartName="/ppt/slides/slide157.xml" ContentType="application/vnd.openxmlformats-officedocument.presentationml.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4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8" r:id="rId2"/>
    <p:sldId id="449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450" r:id="rId12"/>
    <p:sldId id="451" r:id="rId13"/>
    <p:sldId id="452" r:id="rId14"/>
    <p:sldId id="268" r:id="rId15"/>
    <p:sldId id="269" r:id="rId16"/>
    <p:sldId id="270" r:id="rId17"/>
    <p:sldId id="271" r:id="rId18"/>
    <p:sldId id="272" r:id="rId19"/>
    <p:sldId id="453" r:id="rId20"/>
    <p:sldId id="274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454" r:id="rId30"/>
    <p:sldId id="286" r:id="rId31"/>
    <p:sldId id="287" r:id="rId32"/>
    <p:sldId id="288" r:id="rId33"/>
    <p:sldId id="289" r:id="rId34"/>
    <p:sldId id="290" r:id="rId35"/>
    <p:sldId id="291" r:id="rId36"/>
    <p:sldId id="293" r:id="rId37"/>
    <p:sldId id="294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3" r:id="rId64"/>
    <p:sldId id="325" r:id="rId65"/>
    <p:sldId id="326" r:id="rId66"/>
    <p:sldId id="327" r:id="rId67"/>
    <p:sldId id="328" r:id="rId68"/>
    <p:sldId id="457" r:id="rId69"/>
    <p:sldId id="458" r:id="rId70"/>
    <p:sldId id="455" r:id="rId71"/>
    <p:sldId id="459" r:id="rId72"/>
    <p:sldId id="460" r:id="rId73"/>
    <p:sldId id="331" r:id="rId74"/>
    <p:sldId id="332" r:id="rId75"/>
    <p:sldId id="333" r:id="rId76"/>
    <p:sldId id="334" r:id="rId77"/>
    <p:sldId id="456" r:id="rId78"/>
    <p:sldId id="335" r:id="rId79"/>
    <p:sldId id="336" r:id="rId80"/>
    <p:sldId id="337" r:id="rId81"/>
    <p:sldId id="338" r:id="rId82"/>
    <p:sldId id="339" r:id="rId83"/>
    <p:sldId id="340" r:id="rId84"/>
    <p:sldId id="341" r:id="rId85"/>
    <p:sldId id="342" r:id="rId86"/>
    <p:sldId id="343" r:id="rId87"/>
    <p:sldId id="344" r:id="rId88"/>
    <p:sldId id="345" r:id="rId89"/>
    <p:sldId id="347" r:id="rId90"/>
    <p:sldId id="348" r:id="rId91"/>
    <p:sldId id="349" r:id="rId92"/>
    <p:sldId id="350" r:id="rId93"/>
    <p:sldId id="351" r:id="rId94"/>
    <p:sldId id="353" r:id="rId95"/>
    <p:sldId id="355" r:id="rId96"/>
    <p:sldId id="356" r:id="rId97"/>
    <p:sldId id="358" r:id="rId98"/>
    <p:sldId id="359" r:id="rId99"/>
    <p:sldId id="360" r:id="rId100"/>
    <p:sldId id="361" r:id="rId101"/>
    <p:sldId id="362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9" r:id="rId117"/>
    <p:sldId id="380" r:id="rId118"/>
    <p:sldId id="381" r:id="rId119"/>
    <p:sldId id="382" r:id="rId120"/>
    <p:sldId id="383" r:id="rId121"/>
    <p:sldId id="384" r:id="rId122"/>
    <p:sldId id="386" r:id="rId123"/>
    <p:sldId id="387" r:id="rId124"/>
    <p:sldId id="388" r:id="rId125"/>
    <p:sldId id="389" r:id="rId126"/>
    <p:sldId id="392" r:id="rId127"/>
    <p:sldId id="394" r:id="rId128"/>
    <p:sldId id="396" r:id="rId129"/>
    <p:sldId id="397" r:id="rId130"/>
    <p:sldId id="399" r:id="rId131"/>
    <p:sldId id="400" r:id="rId132"/>
    <p:sldId id="401" r:id="rId133"/>
    <p:sldId id="402" r:id="rId134"/>
    <p:sldId id="404" r:id="rId135"/>
    <p:sldId id="408" r:id="rId136"/>
    <p:sldId id="409" r:id="rId137"/>
    <p:sldId id="410" r:id="rId138"/>
    <p:sldId id="411" r:id="rId139"/>
    <p:sldId id="413" r:id="rId140"/>
    <p:sldId id="415" r:id="rId141"/>
    <p:sldId id="417" r:id="rId142"/>
    <p:sldId id="419" r:id="rId143"/>
    <p:sldId id="421" r:id="rId144"/>
    <p:sldId id="422" r:id="rId145"/>
    <p:sldId id="424" r:id="rId146"/>
    <p:sldId id="426" r:id="rId147"/>
    <p:sldId id="429" r:id="rId148"/>
    <p:sldId id="431" r:id="rId149"/>
    <p:sldId id="432" r:id="rId150"/>
    <p:sldId id="436" r:id="rId151"/>
    <p:sldId id="437" r:id="rId152"/>
    <p:sldId id="438" r:id="rId153"/>
    <p:sldId id="440" r:id="rId154"/>
    <p:sldId id="442" r:id="rId155"/>
    <p:sldId id="443" r:id="rId156"/>
    <p:sldId id="444" r:id="rId157"/>
    <p:sldId id="446" r:id="rId15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8C5E4"/>
    <a:srgbClr val="CBC4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906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slide" Target="slides/slide152.xml"/><Relationship Id="rId16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6BA4A-CB0F-4005-A835-A8B2676325BC}" type="doc">
      <dgm:prSet loTypeId="urn:microsoft.com/office/officeart/2005/8/layout/hierarchy5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</dgm:pt>
    <dgm:pt modelId="{94409CAE-C909-430C-BB11-C56FE9E09B43}">
      <dgm:prSet/>
      <dgm:spPr>
        <a:solidFill>
          <a:srgbClr val="00B0F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ЦИЉЕВИ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ИСХРАНЕ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КРОЗ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ИСТОРИЈУ ЧОВЕЧАНСТВА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445FE950-365A-4B05-93A5-BA184AAE61ED}" type="parTrans" cxnId="{030645ED-8CA2-4942-97D2-DCA92D24554B}">
      <dgm:prSet/>
      <dgm:spPr/>
      <dgm:t>
        <a:bodyPr/>
        <a:lstStyle/>
        <a:p>
          <a:endParaRPr lang="en-US" b="1"/>
        </a:p>
      </dgm:t>
    </dgm:pt>
    <dgm:pt modelId="{5C64A331-662C-40C4-9B8E-C31852223544}" type="sibTrans" cxnId="{030645ED-8CA2-4942-97D2-DCA92D24554B}">
      <dgm:prSet/>
      <dgm:spPr/>
      <dgm:t>
        <a:bodyPr/>
        <a:lstStyle/>
        <a:p>
          <a:endParaRPr lang="en-US" b="1"/>
        </a:p>
      </dgm:t>
    </dgm:pt>
    <dgm:pt modelId="{76CCB9AE-136D-4D07-9B7B-010E9E04D51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ПРВИ ЦИЉ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довољан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неопходних нутритивних елемената: енергије из хране и нутритијената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BB89AE09-6E38-4E5C-8054-083AD2A3514D}" type="parTrans" cxnId="{601C6FDE-58A5-44F0-95F8-91E516AFC560}">
      <dgm:prSet/>
      <dgm:spPr/>
      <dgm:t>
        <a:bodyPr/>
        <a:lstStyle/>
        <a:p>
          <a:endParaRPr lang="en-US" b="1"/>
        </a:p>
      </dgm:t>
    </dgm:pt>
    <dgm:pt modelId="{D7C2A325-5610-4600-ACF4-1BC4798C5AB3}" type="sibTrans" cxnId="{601C6FDE-58A5-44F0-95F8-91E516AFC560}">
      <dgm:prSet/>
      <dgm:spPr/>
      <dgm:t>
        <a:bodyPr/>
        <a:lstStyle/>
        <a:p>
          <a:endParaRPr lang="en-US" b="1"/>
        </a:p>
      </dgm:t>
    </dgm:pt>
    <dgm:pt modelId="{E05A924E-D351-4C01-855A-2777F5428F0E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ДРУГИ ЦИЉ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ПРВИ+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смањење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уноса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неких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 хране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A0BD20F8-291E-4B8B-B5F5-DC53C259B1C6}" type="parTrans" cxnId="{1EFF7F1A-CB59-4A48-B69A-C5D3BB380BE5}">
      <dgm:prSet/>
      <dgm:spPr/>
      <dgm:t>
        <a:bodyPr/>
        <a:lstStyle/>
        <a:p>
          <a:endParaRPr lang="en-US" b="1"/>
        </a:p>
      </dgm:t>
    </dgm:pt>
    <dgm:pt modelId="{EABA7295-C138-44D8-B36B-C2B54EFDC407}" type="sibTrans" cxnId="{1EFF7F1A-CB59-4A48-B69A-C5D3BB380BE5}">
      <dgm:prSet/>
      <dgm:spPr/>
      <dgm:t>
        <a:bodyPr/>
        <a:lstStyle/>
        <a:p>
          <a:endParaRPr lang="en-US" b="1"/>
        </a:p>
      </dgm:t>
    </dgm:pt>
    <dgm:pt modelId="{719501E9-182A-4087-A94F-41E44ECF4EC9}">
      <dgm:prSet/>
      <dgm:spPr>
        <a:solidFill>
          <a:srgbClr val="BDA9F5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ТРЕЋИ ЦИЉ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ДРУГИ + индивидуалан приступ и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оптималан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R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свих потребних </a:t>
          </a:r>
          <a:r>
            <a:rPr kumimoji="0" lang="sr-Cyrl-CS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</a:t>
          </a:r>
          <a:endParaRPr kumimoji="0" lang="en-US" b="1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252CDB6D-55A8-4A07-9B41-82B424A1A576}" type="parTrans" cxnId="{CEA235A0-D4CB-4CB7-90EA-A4918078A5F4}">
      <dgm:prSet/>
      <dgm:spPr/>
      <dgm:t>
        <a:bodyPr/>
        <a:lstStyle/>
        <a:p>
          <a:endParaRPr lang="en-US" b="1"/>
        </a:p>
      </dgm:t>
    </dgm:pt>
    <dgm:pt modelId="{E24FF337-BFA0-4FA0-8CB9-68D6D426C481}" type="sibTrans" cxnId="{CEA235A0-D4CB-4CB7-90EA-A4918078A5F4}">
      <dgm:prSet/>
      <dgm:spPr/>
      <dgm:t>
        <a:bodyPr/>
        <a:lstStyle/>
        <a:p>
          <a:endParaRPr lang="en-US" b="1"/>
        </a:p>
      </dgm:t>
    </dgm:pt>
    <dgm:pt modelId="{36C92092-120A-4656-BBDB-C6634342FDAB}" type="pres">
      <dgm:prSet presAssocID="{C1C6BA4A-CB0F-4005-A835-A8B2676325B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110CC52-D14E-43B0-AB2B-CC2B2923B8E1}" type="pres">
      <dgm:prSet presAssocID="{C1C6BA4A-CB0F-4005-A835-A8B2676325BC}" presName="hierFlow" presStyleCnt="0"/>
      <dgm:spPr/>
    </dgm:pt>
    <dgm:pt modelId="{0802A238-015E-4F4A-9AAA-271470ECAB7A}" type="pres">
      <dgm:prSet presAssocID="{C1C6BA4A-CB0F-4005-A835-A8B2676325B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916395D-CE8F-46EF-8BE9-704786C1772A}" type="pres">
      <dgm:prSet presAssocID="{94409CAE-C909-430C-BB11-C56FE9E09B43}" presName="Name17" presStyleCnt="0"/>
      <dgm:spPr/>
    </dgm:pt>
    <dgm:pt modelId="{B670EF4B-C5A4-4ACF-8603-D337544DA4F4}" type="pres">
      <dgm:prSet presAssocID="{94409CAE-C909-430C-BB11-C56FE9E09B43}" presName="level1Shape" presStyleLbl="node0" presStyleIdx="0" presStyleCnt="1" custScaleX="130131" custScaleY="97594" custLinFactY="-34928" custLinFactNeighborX="83664" custLinFactNeighborY="-100000">
        <dgm:presLayoutVars>
          <dgm:chPref val="3"/>
        </dgm:presLayoutVars>
      </dgm:prSet>
      <dgm:spPr/>
      <dgm:t>
        <a:bodyPr/>
        <a:lstStyle/>
        <a:p>
          <a:endParaRPr lang="sr-Latn-RS"/>
        </a:p>
      </dgm:t>
    </dgm:pt>
    <dgm:pt modelId="{45F89A9A-92A9-4311-89FF-4F56AB229CA7}" type="pres">
      <dgm:prSet presAssocID="{94409CAE-C909-430C-BB11-C56FE9E09B43}" presName="hierChild2" presStyleCnt="0"/>
      <dgm:spPr/>
    </dgm:pt>
    <dgm:pt modelId="{AD801F0A-36AF-4224-A342-A888AFFADEAF}" type="pres">
      <dgm:prSet presAssocID="{BB89AE09-6E38-4E5C-8054-083AD2A3514D}" presName="Name25" presStyleLbl="parChTrans1D2" presStyleIdx="0" presStyleCnt="3"/>
      <dgm:spPr/>
      <dgm:t>
        <a:bodyPr/>
        <a:lstStyle/>
        <a:p>
          <a:endParaRPr lang="sr-Latn-RS"/>
        </a:p>
      </dgm:t>
    </dgm:pt>
    <dgm:pt modelId="{8921EA8B-87D4-4F84-89DF-EEBDFC6A7C4E}" type="pres">
      <dgm:prSet presAssocID="{BB89AE09-6E38-4E5C-8054-083AD2A3514D}" presName="connTx" presStyleLbl="parChTrans1D2" presStyleIdx="0" presStyleCnt="3"/>
      <dgm:spPr/>
      <dgm:t>
        <a:bodyPr/>
        <a:lstStyle/>
        <a:p>
          <a:endParaRPr lang="sr-Latn-RS"/>
        </a:p>
      </dgm:t>
    </dgm:pt>
    <dgm:pt modelId="{D9D3CDA9-5697-4DF8-9706-C6FD930C269D}" type="pres">
      <dgm:prSet presAssocID="{76CCB9AE-136D-4D07-9B7B-010E9E04D51C}" presName="Name30" presStyleCnt="0"/>
      <dgm:spPr/>
    </dgm:pt>
    <dgm:pt modelId="{D366819E-B118-43CE-8B63-72ABE9189305}" type="pres">
      <dgm:prSet presAssocID="{76CCB9AE-136D-4D07-9B7B-010E9E04D51C}" presName="level2Shape" presStyleLbl="node2" presStyleIdx="0" presStyleCnt="3" custLinFactX="-46692" custLinFactY="4775" custLinFactNeighborX="-100000" custLinFactNeighborY="100000"/>
      <dgm:spPr/>
      <dgm:t>
        <a:bodyPr/>
        <a:lstStyle/>
        <a:p>
          <a:endParaRPr lang="sr-Latn-RS"/>
        </a:p>
      </dgm:t>
    </dgm:pt>
    <dgm:pt modelId="{78ECFEBE-E025-4AF2-B10A-E26A94469D59}" type="pres">
      <dgm:prSet presAssocID="{76CCB9AE-136D-4D07-9B7B-010E9E04D51C}" presName="hierChild3" presStyleCnt="0"/>
      <dgm:spPr/>
    </dgm:pt>
    <dgm:pt modelId="{57B13330-67D0-4E74-8455-C79F4706003A}" type="pres">
      <dgm:prSet presAssocID="{A0BD20F8-291E-4B8B-B5F5-DC53C259B1C6}" presName="Name25" presStyleLbl="parChTrans1D2" presStyleIdx="1" presStyleCnt="3"/>
      <dgm:spPr/>
      <dgm:t>
        <a:bodyPr/>
        <a:lstStyle/>
        <a:p>
          <a:endParaRPr lang="sr-Latn-RS"/>
        </a:p>
      </dgm:t>
    </dgm:pt>
    <dgm:pt modelId="{B8F7EC17-0D85-43FA-A8C6-8217CDD3830E}" type="pres">
      <dgm:prSet presAssocID="{A0BD20F8-291E-4B8B-B5F5-DC53C259B1C6}" presName="connTx" presStyleLbl="parChTrans1D2" presStyleIdx="1" presStyleCnt="3"/>
      <dgm:spPr/>
      <dgm:t>
        <a:bodyPr/>
        <a:lstStyle/>
        <a:p>
          <a:endParaRPr lang="sr-Latn-RS"/>
        </a:p>
      </dgm:t>
    </dgm:pt>
    <dgm:pt modelId="{2890F5F4-8FCB-417B-B120-3D6A65C3FDD0}" type="pres">
      <dgm:prSet presAssocID="{E05A924E-D351-4C01-855A-2777F5428F0E}" presName="Name30" presStyleCnt="0"/>
      <dgm:spPr/>
    </dgm:pt>
    <dgm:pt modelId="{F9F35B99-639D-486D-AEDF-FCC3DD674B0A}" type="pres">
      <dgm:prSet presAssocID="{E05A924E-D351-4C01-855A-2777F5428F0E}" presName="level2Shape" presStyleLbl="node2" presStyleIdx="1" presStyleCnt="3" custLinFactY="30296" custLinFactNeighborX="-86686" custLinFactNeighborY="100000"/>
      <dgm:spPr/>
      <dgm:t>
        <a:bodyPr/>
        <a:lstStyle/>
        <a:p>
          <a:endParaRPr lang="sr-Latn-RS"/>
        </a:p>
      </dgm:t>
    </dgm:pt>
    <dgm:pt modelId="{9C3AAA01-7022-42F1-A1F3-3FD9FEA95E9D}" type="pres">
      <dgm:prSet presAssocID="{E05A924E-D351-4C01-855A-2777F5428F0E}" presName="hierChild3" presStyleCnt="0"/>
      <dgm:spPr/>
    </dgm:pt>
    <dgm:pt modelId="{132020F4-674B-439C-BB13-B6C78AEE3CEB}" type="pres">
      <dgm:prSet presAssocID="{252CDB6D-55A8-4A07-9B41-82B424A1A576}" presName="Name25" presStyleLbl="parChTrans1D2" presStyleIdx="2" presStyleCnt="3"/>
      <dgm:spPr/>
      <dgm:t>
        <a:bodyPr/>
        <a:lstStyle/>
        <a:p>
          <a:endParaRPr lang="sr-Latn-RS"/>
        </a:p>
      </dgm:t>
    </dgm:pt>
    <dgm:pt modelId="{F1C46207-CFF4-4EF6-99CF-4D3A1E1A2F49}" type="pres">
      <dgm:prSet presAssocID="{252CDB6D-55A8-4A07-9B41-82B424A1A576}" presName="connTx" presStyleLbl="parChTrans1D2" presStyleIdx="2" presStyleCnt="3"/>
      <dgm:spPr/>
      <dgm:t>
        <a:bodyPr/>
        <a:lstStyle/>
        <a:p>
          <a:endParaRPr lang="sr-Latn-RS"/>
        </a:p>
      </dgm:t>
    </dgm:pt>
    <dgm:pt modelId="{321F9DBB-D32E-45EA-8A29-0F2007F5DBF0}" type="pres">
      <dgm:prSet presAssocID="{719501E9-182A-4087-A94F-41E44ECF4EC9}" presName="Name30" presStyleCnt="0"/>
      <dgm:spPr/>
    </dgm:pt>
    <dgm:pt modelId="{9B6BFA1C-DC0D-40EC-824D-B96BE72F410B}" type="pres">
      <dgm:prSet presAssocID="{719501E9-182A-4087-A94F-41E44ECF4EC9}" presName="level2Shape" presStyleLbl="node2" presStyleIdx="2" presStyleCnt="3" custLinFactY="-30861" custLinFactNeighborX="5251" custLinFactNeighborY="-100000"/>
      <dgm:spPr/>
      <dgm:t>
        <a:bodyPr/>
        <a:lstStyle/>
        <a:p>
          <a:endParaRPr lang="sr-Latn-RS"/>
        </a:p>
      </dgm:t>
    </dgm:pt>
    <dgm:pt modelId="{1D8BDDD6-493D-4A3B-A2D7-F0765BF19A53}" type="pres">
      <dgm:prSet presAssocID="{719501E9-182A-4087-A94F-41E44ECF4EC9}" presName="hierChild3" presStyleCnt="0"/>
      <dgm:spPr/>
    </dgm:pt>
    <dgm:pt modelId="{8F385A92-6409-44DE-8345-E01CADCBDD56}" type="pres">
      <dgm:prSet presAssocID="{C1C6BA4A-CB0F-4005-A835-A8B2676325BC}" presName="bgShapesFlow" presStyleCnt="0"/>
      <dgm:spPr/>
    </dgm:pt>
  </dgm:ptLst>
  <dgm:cxnLst>
    <dgm:cxn modelId="{8A903B1B-E01D-4E50-898B-19BE1251CB72}" type="presOf" srcId="{94409CAE-C909-430C-BB11-C56FE9E09B43}" destId="{B670EF4B-C5A4-4ACF-8603-D337544DA4F4}" srcOrd="0" destOrd="0" presId="urn:microsoft.com/office/officeart/2005/8/layout/hierarchy5"/>
    <dgm:cxn modelId="{D764D8C0-3180-492C-B7EE-3834B03CC56F}" type="presOf" srcId="{719501E9-182A-4087-A94F-41E44ECF4EC9}" destId="{9B6BFA1C-DC0D-40EC-824D-B96BE72F410B}" srcOrd="0" destOrd="0" presId="urn:microsoft.com/office/officeart/2005/8/layout/hierarchy5"/>
    <dgm:cxn modelId="{601C6FDE-58A5-44F0-95F8-91E516AFC560}" srcId="{94409CAE-C909-430C-BB11-C56FE9E09B43}" destId="{76CCB9AE-136D-4D07-9B7B-010E9E04D51C}" srcOrd="0" destOrd="0" parTransId="{BB89AE09-6E38-4E5C-8054-083AD2A3514D}" sibTransId="{D7C2A325-5610-4600-ACF4-1BC4798C5AB3}"/>
    <dgm:cxn modelId="{1EFF7F1A-CB59-4A48-B69A-C5D3BB380BE5}" srcId="{94409CAE-C909-430C-BB11-C56FE9E09B43}" destId="{E05A924E-D351-4C01-855A-2777F5428F0E}" srcOrd="1" destOrd="0" parTransId="{A0BD20F8-291E-4B8B-B5F5-DC53C259B1C6}" sibTransId="{EABA7295-C138-44D8-B36B-C2B54EFDC407}"/>
    <dgm:cxn modelId="{CEA235A0-D4CB-4CB7-90EA-A4918078A5F4}" srcId="{94409CAE-C909-430C-BB11-C56FE9E09B43}" destId="{719501E9-182A-4087-A94F-41E44ECF4EC9}" srcOrd="2" destOrd="0" parTransId="{252CDB6D-55A8-4A07-9B41-82B424A1A576}" sibTransId="{E24FF337-BFA0-4FA0-8CB9-68D6D426C481}"/>
    <dgm:cxn modelId="{030645ED-8CA2-4942-97D2-DCA92D24554B}" srcId="{C1C6BA4A-CB0F-4005-A835-A8B2676325BC}" destId="{94409CAE-C909-430C-BB11-C56FE9E09B43}" srcOrd="0" destOrd="0" parTransId="{445FE950-365A-4B05-93A5-BA184AAE61ED}" sibTransId="{5C64A331-662C-40C4-9B8E-C31852223544}"/>
    <dgm:cxn modelId="{443ECFFE-4617-4530-9158-D2023630F2C5}" type="presOf" srcId="{252CDB6D-55A8-4A07-9B41-82B424A1A576}" destId="{F1C46207-CFF4-4EF6-99CF-4D3A1E1A2F49}" srcOrd="1" destOrd="0" presId="urn:microsoft.com/office/officeart/2005/8/layout/hierarchy5"/>
    <dgm:cxn modelId="{12EBD74A-6D4B-426D-838F-A980EF3788ED}" type="presOf" srcId="{A0BD20F8-291E-4B8B-B5F5-DC53C259B1C6}" destId="{57B13330-67D0-4E74-8455-C79F4706003A}" srcOrd="0" destOrd="0" presId="urn:microsoft.com/office/officeart/2005/8/layout/hierarchy5"/>
    <dgm:cxn modelId="{521F7187-4CAC-4358-BC69-61D0B04121B6}" type="presOf" srcId="{252CDB6D-55A8-4A07-9B41-82B424A1A576}" destId="{132020F4-674B-439C-BB13-B6C78AEE3CEB}" srcOrd="0" destOrd="0" presId="urn:microsoft.com/office/officeart/2005/8/layout/hierarchy5"/>
    <dgm:cxn modelId="{26D9D701-7527-4A80-B55D-E1B823D5426A}" type="presOf" srcId="{E05A924E-D351-4C01-855A-2777F5428F0E}" destId="{F9F35B99-639D-486D-AEDF-FCC3DD674B0A}" srcOrd="0" destOrd="0" presId="urn:microsoft.com/office/officeart/2005/8/layout/hierarchy5"/>
    <dgm:cxn modelId="{BCE4B319-DF8B-41B8-8BF9-CC5CE8657E07}" type="presOf" srcId="{BB89AE09-6E38-4E5C-8054-083AD2A3514D}" destId="{8921EA8B-87D4-4F84-89DF-EEBDFC6A7C4E}" srcOrd="1" destOrd="0" presId="urn:microsoft.com/office/officeart/2005/8/layout/hierarchy5"/>
    <dgm:cxn modelId="{3ED70340-6155-4C5D-99AF-2ADC049E2A38}" type="presOf" srcId="{C1C6BA4A-CB0F-4005-A835-A8B2676325BC}" destId="{36C92092-120A-4656-BBDB-C6634342FDAB}" srcOrd="0" destOrd="0" presId="urn:microsoft.com/office/officeart/2005/8/layout/hierarchy5"/>
    <dgm:cxn modelId="{759CC87A-19BF-4FD0-A1D8-9F44519EE061}" type="presOf" srcId="{76CCB9AE-136D-4D07-9B7B-010E9E04D51C}" destId="{D366819E-B118-43CE-8B63-72ABE9189305}" srcOrd="0" destOrd="0" presId="urn:microsoft.com/office/officeart/2005/8/layout/hierarchy5"/>
    <dgm:cxn modelId="{735B5018-280E-44C1-A6B2-2A2049902317}" type="presOf" srcId="{A0BD20F8-291E-4B8B-B5F5-DC53C259B1C6}" destId="{B8F7EC17-0D85-43FA-A8C6-8217CDD3830E}" srcOrd="1" destOrd="0" presId="urn:microsoft.com/office/officeart/2005/8/layout/hierarchy5"/>
    <dgm:cxn modelId="{4B268C75-31B7-4CBA-B7F2-55F2E2FEC3CE}" type="presOf" srcId="{BB89AE09-6E38-4E5C-8054-083AD2A3514D}" destId="{AD801F0A-36AF-4224-A342-A888AFFADEAF}" srcOrd="0" destOrd="0" presId="urn:microsoft.com/office/officeart/2005/8/layout/hierarchy5"/>
    <dgm:cxn modelId="{D01DAEC7-0C6A-4FDC-ACEF-F1A6DB9DC455}" type="presParOf" srcId="{36C92092-120A-4656-BBDB-C6634342FDAB}" destId="{D110CC52-D14E-43B0-AB2B-CC2B2923B8E1}" srcOrd="0" destOrd="0" presId="urn:microsoft.com/office/officeart/2005/8/layout/hierarchy5"/>
    <dgm:cxn modelId="{615AAA52-C540-4FAD-A142-ED41D3577BAE}" type="presParOf" srcId="{D110CC52-D14E-43B0-AB2B-CC2B2923B8E1}" destId="{0802A238-015E-4F4A-9AAA-271470ECAB7A}" srcOrd="0" destOrd="0" presId="urn:microsoft.com/office/officeart/2005/8/layout/hierarchy5"/>
    <dgm:cxn modelId="{FB7EBA29-7786-4E98-AAC8-9B5625607416}" type="presParOf" srcId="{0802A238-015E-4F4A-9AAA-271470ECAB7A}" destId="{D916395D-CE8F-46EF-8BE9-704786C1772A}" srcOrd="0" destOrd="0" presId="urn:microsoft.com/office/officeart/2005/8/layout/hierarchy5"/>
    <dgm:cxn modelId="{E60C1A10-A1B7-45A3-A2D3-8FEB9F4EF04C}" type="presParOf" srcId="{D916395D-CE8F-46EF-8BE9-704786C1772A}" destId="{B670EF4B-C5A4-4ACF-8603-D337544DA4F4}" srcOrd="0" destOrd="0" presId="urn:microsoft.com/office/officeart/2005/8/layout/hierarchy5"/>
    <dgm:cxn modelId="{6C298A11-61E1-4E67-98CE-03316A65C1A1}" type="presParOf" srcId="{D916395D-CE8F-46EF-8BE9-704786C1772A}" destId="{45F89A9A-92A9-4311-89FF-4F56AB229CA7}" srcOrd="1" destOrd="0" presId="urn:microsoft.com/office/officeart/2005/8/layout/hierarchy5"/>
    <dgm:cxn modelId="{95042861-6777-4907-8C8D-55E11114B331}" type="presParOf" srcId="{45F89A9A-92A9-4311-89FF-4F56AB229CA7}" destId="{AD801F0A-36AF-4224-A342-A888AFFADEAF}" srcOrd="0" destOrd="0" presId="urn:microsoft.com/office/officeart/2005/8/layout/hierarchy5"/>
    <dgm:cxn modelId="{5AC041F9-7F64-4203-BD7E-824AB82561CD}" type="presParOf" srcId="{AD801F0A-36AF-4224-A342-A888AFFADEAF}" destId="{8921EA8B-87D4-4F84-89DF-EEBDFC6A7C4E}" srcOrd="0" destOrd="0" presId="urn:microsoft.com/office/officeart/2005/8/layout/hierarchy5"/>
    <dgm:cxn modelId="{0DEAEB05-336F-43E0-A4A3-8F084906C281}" type="presParOf" srcId="{45F89A9A-92A9-4311-89FF-4F56AB229CA7}" destId="{D9D3CDA9-5697-4DF8-9706-C6FD930C269D}" srcOrd="1" destOrd="0" presId="urn:microsoft.com/office/officeart/2005/8/layout/hierarchy5"/>
    <dgm:cxn modelId="{54120F1F-0798-4A6F-8599-C8E4E0236383}" type="presParOf" srcId="{D9D3CDA9-5697-4DF8-9706-C6FD930C269D}" destId="{D366819E-B118-43CE-8B63-72ABE9189305}" srcOrd="0" destOrd="0" presId="urn:microsoft.com/office/officeart/2005/8/layout/hierarchy5"/>
    <dgm:cxn modelId="{DAB4A0DF-66AF-410E-A761-337519D12622}" type="presParOf" srcId="{D9D3CDA9-5697-4DF8-9706-C6FD930C269D}" destId="{78ECFEBE-E025-4AF2-B10A-E26A94469D59}" srcOrd="1" destOrd="0" presId="urn:microsoft.com/office/officeart/2005/8/layout/hierarchy5"/>
    <dgm:cxn modelId="{F3E3E676-8170-4FF3-B33C-4A4446CA931A}" type="presParOf" srcId="{45F89A9A-92A9-4311-89FF-4F56AB229CA7}" destId="{57B13330-67D0-4E74-8455-C79F4706003A}" srcOrd="2" destOrd="0" presId="urn:microsoft.com/office/officeart/2005/8/layout/hierarchy5"/>
    <dgm:cxn modelId="{33357C99-01E2-4941-B1E4-A01E37694FA5}" type="presParOf" srcId="{57B13330-67D0-4E74-8455-C79F4706003A}" destId="{B8F7EC17-0D85-43FA-A8C6-8217CDD3830E}" srcOrd="0" destOrd="0" presId="urn:microsoft.com/office/officeart/2005/8/layout/hierarchy5"/>
    <dgm:cxn modelId="{A1D73E96-A320-48A2-9DF5-D6FD3D3BA0E6}" type="presParOf" srcId="{45F89A9A-92A9-4311-89FF-4F56AB229CA7}" destId="{2890F5F4-8FCB-417B-B120-3D6A65C3FDD0}" srcOrd="3" destOrd="0" presId="urn:microsoft.com/office/officeart/2005/8/layout/hierarchy5"/>
    <dgm:cxn modelId="{29C62CC5-BFE0-44EB-B374-523C1FEB22E6}" type="presParOf" srcId="{2890F5F4-8FCB-417B-B120-3D6A65C3FDD0}" destId="{F9F35B99-639D-486D-AEDF-FCC3DD674B0A}" srcOrd="0" destOrd="0" presId="urn:microsoft.com/office/officeart/2005/8/layout/hierarchy5"/>
    <dgm:cxn modelId="{BF553CD9-E84C-4D82-A73E-864DE7104FCB}" type="presParOf" srcId="{2890F5F4-8FCB-417B-B120-3D6A65C3FDD0}" destId="{9C3AAA01-7022-42F1-A1F3-3FD9FEA95E9D}" srcOrd="1" destOrd="0" presId="urn:microsoft.com/office/officeart/2005/8/layout/hierarchy5"/>
    <dgm:cxn modelId="{EBF3D907-E53B-4DDF-AF56-6389A45337C2}" type="presParOf" srcId="{45F89A9A-92A9-4311-89FF-4F56AB229CA7}" destId="{132020F4-674B-439C-BB13-B6C78AEE3CEB}" srcOrd="4" destOrd="0" presId="urn:microsoft.com/office/officeart/2005/8/layout/hierarchy5"/>
    <dgm:cxn modelId="{7A0BF632-F278-4494-8FA8-C3C489FF92B6}" type="presParOf" srcId="{132020F4-674B-439C-BB13-B6C78AEE3CEB}" destId="{F1C46207-CFF4-4EF6-99CF-4D3A1E1A2F49}" srcOrd="0" destOrd="0" presId="urn:microsoft.com/office/officeart/2005/8/layout/hierarchy5"/>
    <dgm:cxn modelId="{0F5FB10E-C79E-474B-9496-4484DAE8810E}" type="presParOf" srcId="{45F89A9A-92A9-4311-89FF-4F56AB229CA7}" destId="{321F9DBB-D32E-45EA-8A29-0F2007F5DBF0}" srcOrd="5" destOrd="0" presId="urn:microsoft.com/office/officeart/2005/8/layout/hierarchy5"/>
    <dgm:cxn modelId="{B0578F7A-D131-474D-B7C9-3D0CEEBC2CB6}" type="presParOf" srcId="{321F9DBB-D32E-45EA-8A29-0F2007F5DBF0}" destId="{9B6BFA1C-DC0D-40EC-824D-B96BE72F410B}" srcOrd="0" destOrd="0" presId="urn:microsoft.com/office/officeart/2005/8/layout/hierarchy5"/>
    <dgm:cxn modelId="{6BDF433F-24FA-4A84-9819-2F298918B868}" type="presParOf" srcId="{321F9DBB-D32E-45EA-8A29-0F2007F5DBF0}" destId="{1D8BDDD6-493D-4A3B-A2D7-F0765BF19A53}" srcOrd="1" destOrd="0" presId="urn:microsoft.com/office/officeart/2005/8/layout/hierarchy5"/>
    <dgm:cxn modelId="{42E807D8-F544-44D4-91C1-5BC9FCB93AE8}" type="presParOf" srcId="{36C92092-120A-4656-BBDB-C6634342FDAB}" destId="{8F385A92-6409-44DE-8345-E01CADCBDD5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88106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20421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7485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74435B-3DF8-4274-A5FC-9D5C38AC3456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="" val="407581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49418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00701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84483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50629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68808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1354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64317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039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BCD04-201B-4EAF-8F2A-B74F79BA5639}" type="datetimeFigureOut">
              <a:rPr lang="sr-Latn-RS" smtClean="0"/>
              <a:pPr/>
              <a:t>1.10.2020.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70017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0"/>
            <a:ext cx="8229600" cy="1143000"/>
          </a:xfrm>
        </p:spPr>
        <p:txBody>
          <a:bodyPr/>
          <a:lstStyle/>
          <a:p>
            <a:r>
              <a:rPr lang="sr-Cyrl-RS" dirty="0" smtClean="0"/>
              <a:t>ХИГИЈЕНА И ЕКОЛОГИЈА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ПЕТА НЕДЕЉА НАСТАВЕ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720480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4525962"/>
          </a:xfrm>
        </p:spPr>
        <p:txBody>
          <a:bodyPr>
            <a:normAutofit lnSpcReduction="10000"/>
          </a:bodyPr>
          <a:lstStyle/>
          <a:p>
            <a:r>
              <a:rPr lang="sr-Cyrl-RS" smtClean="0"/>
              <a:t>Хранљиве материје</a:t>
            </a:r>
          </a:p>
          <a:p>
            <a:r>
              <a:rPr lang="sr-Cyrl-RS" smtClean="0"/>
              <a:t>Градивне материје</a:t>
            </a:r>
          </a:p>
          <a:p>
            <a:r>
              <a:rPr lang="sr-Cyrl-RS" smtClean="0"/>
              <a:t>Енергетске материје</a:t>
            </a:r>
          </a:p>
          <a:p>
            <a:r>
              <a:rPr lang="sr-Cyrl-RS" smtClean="0"/>
              <a:t>Заштитне материје</a:t>
            </a:r>
          </a:p>
          <a:p>
            <a:endParaRPr lang="sr-Cyrl-RS" smtClean="0"/>
          </a:p>
          <a:p>
            <a:pPr algn="ctr">
              <a:buFontTx/>
              <a:buNone/>
            </a:pPr>
            <a:r>
              <a:rPr lang="sr-Cyrl-RS" smtClean="0"/>
              <a:t>Нутритијенти:</a:t>
            </a:r>
          </a:p>
          <a:p>
            <a:r>
              <a:rPr lang="sr-Cyrl-RS" smtClean="0"/>
              <a:t>Макронутритијенти</a:t>
            </a:r>
          </a:p>
          <a:p>
            <a:r>
              <a:rPr lang="sr-Cyrl-RS" smtClean="0"/>
              <a:t>Микронутритијенти </a:t>
            </a:r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xmlns="" val="303377300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3"/>
          <p:cNvSpPr txBox="1">
            <a:spLocks noChangeArrowheads="1"/>
          </p:cNvSpPr>
          <p:nvPr/>
        </p:nvSpPr>
        <p:spPr bwMode="auto">
          <a:xfrm>
            <a:off x="838200" y="1719263"/>
            <a:ext cx="75438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>
                <a:latin typeface="Times New Roman" pitchFamily="18" charset="0"/>
              </a:rPr>
              <a:t>2</a:t>
            </a:r>
            <a:r>
              <a:rPr lang="fr-FR" sz="3200" b="1">
                <a:latin typeface="Times New Roman" pitchFamily="18" charset="0"/>
              </a:rPr>
              <a:t>.</a:t>
            </a:r>
            <a:r>
              <a:rPr lang="fr-FR" sz="2800" b="1">
                <a:latin typeface="Times New Roman" pitchFamily="18" charset="0"/>
              </a:rPr>
              <a:t> ПОВРЋЕ - </a:t>
            </a:r>
            <a:r>
              <a:rPr lang="fr-FR" sz="2800" b="1" i="1">
                <a:latin typeface="Times New Roman" pitchFamily="18" charset="0"/>
              </a:rPr>
              <a:t>подела према особинама и хранљивој вредности 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Махунасто и поврће са плодом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/>
            <a:r>
              <a:rPr lang="en-US" sz="2800" b="1">
                <a:latin typeface="Times New Roman" pitchFamily="18" charset="0"/>
              </a:rPr>
              <a:t>Имају изузетан значај у исхрани људи у неразвијеним подручјима (</a:t>
            </a:r>
            <a:r>
              <a:rPr lang="en-US" sz="2800" b="1" i="1">
                <a:latin typeface="Times New Roman" pitchFamily="18" charset="0"/>
              </a:rPr>
              <a:t>јефтин извор биолошки вредних беланчевина</a:t>
            </a:r>
            <a:r>
              <a:rPr lang="en-US" sz="2800" b="1">
                <a:latin typeface="Times New Roman" pitchFamily="18" charset="0"/>
              </a:rPr>
              <a:t>). </a:t>
            </a:r>
          </a:p>
          <a:p>
            <a:pPr lvl="2"/>
            <a:endParaRPr lang="en-US" b="1">
              <a:latin typeface="Times New Roman" pitchFamily="18" charset="0"/>
            </a:endParaRPr>
          </a:p>
          <a:p>
            <a:pPr lvl="2"/>
            <a:r>
              <a:rPr lang="en-US" sz="2800" b="1">
                <a:latin typeface="Times New Roman" pitchFamily="18" charset="0"/>
              </a:rPr>
              <a:t>Најпознатије поврће из ове групе су: пасуљ, грашак, боранија, соја, кикирики и др.</a:t>
            </a:r>
            <a:endParaRPr lang="fr-FR" sz="20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53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3"/>
          <p:cNvSpPr txBox="1">
            <a:spLocks noChangeArrowheads="1"/>
          </p:cNvSpPr>
          <p:nvPr/>
        </p:nvSpPr>
        <p:spPr bwMode="auto">
          <a:xfrm>
            <a:off x="762000" y="457200"/>
            <a:ext cx="7963359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3. ВОЋЕ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Воће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чине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посебне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биљне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врсте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св</a:t>
            </a:r>
            <a:r>
              <a:rPr lang="sr-Latn-CS" sz="2800" b="1" dirty="0">
                <a:latin typeface="Times New Roman" pitchFamily="18" charset="0"/>
              </a:rPr>
              <a:t>о</a:t>
            </a:r>
            <a:r>
              <a:rPr lang="en-US" sz="2800" b="1" dirty="0" err="1">
                <a:latin typeface="Times New Roman" pitchFamily="18" charset="0"/>
              </a:rPr>
              <a:t>јим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плодом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обавијају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семе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нежне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структуре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најчешће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користе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свежем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стању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 smtClean="0">
                <a:latin typeface="Times New Roman" pitchFamily="18" charset="0"/>
              </a:rPr>
              <a:t>Воће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садржи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мешавину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глукозе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фруктозе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сахарозе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различитим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односима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зависности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врсте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воћа</a:t>
            </a:r>
            <a:r>
              <a:rPr lang="en-US" sz="2800" b="1" dirty="0" smtClean="0">
                <a:latin typeface="Times New Roman" pitchFamily="18" charset="0"/>
              </a:rPr>
              <a:t>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Угљени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хидрати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присутни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форми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пектина</a:t>
            </a:r>
            <a:r>
              <a:rPr lang="fr-FR" sz="2800" b="1" dirty="0">
                <a:latin typeface="Times New Roman" pitchFamily="18" charset="0"/>
              </a:rPr>
              <a:t>.</a:t>
            </a:r>
          </a:p>
          <a:p>
            <a:pPr algn="just"/>
            <a:r>
              <a:rPr lang="fr-FR" sz="2800" b="1" dirty="0" err="1" smtClean="0">
                <a:latin typeface="Times New Roman" pitchFamily="18" charset="0"/>
              </a:rPr>
              <a:t>Богато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минералним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материјама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K, Mg, F</a:t>
            </a:r>
            <a:r>
              <a:rPr lang="fr-FR" sz="2800" b="1" dirty="0">
                <a:latin typeface="Times New Roman" pitchFamily="18" charset="0"/>
              </a:rPr>
              <a:t>) и </a:t>
            </a:r>
            <a:r>
              <a:rPr lang="fr-FR" sz="2800" b="1" dirty="0" err="1">
                <a:latin typeface="Times New Roman" pitchFamily="18" charset="0"/>
              </a:rPr>
              <a:t>витаминима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C, A</a:t>
            </a:r>
            <a:r>
              <a:rPr lang="fr-FR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407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4676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3. ВОЋЕ - </a:t>
            </a:r>
            <a:r>
              <a:rPr lang="en-US" sz="2800" b="1" i="1" dirty="0" err="1">
                <a:latin typeface="Times New Roman" pitchFamily="18" charset="0"/>
              </a:rPr>
              <a:t>подела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особинама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хранљивој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вредности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sr-Latn-CS" sz="2800" b="1" i="1" dirty="0">
              <a:latin typeface="Times New Roman" pitchFamily="18" charset="0"/>
            </a:endParaRPr>
          </a:p>
          <a:p>
            <a:pPr algn="just"/>
            <a:r>
              <a:rPr lang="sr-Latn-CS" sz="2800" b="1" dirty="0">
                <a:latin typeface="Times New Roman" pitchFamily="18" charset="0"/>
              </a:rPr>
              <a:t>По особинама и хранљивој вредности разликујемо </a:t>
            </a:r>
            <a:r>
              <a:rPr lang="sr-Latn-CS" sz="2800" b="1" dirty="0" smtClean="0">
                <a:latin typeface="Times New Roman" pitchFamily="18" charset="0"/>
              </a:rPr>
              <a:t>воће</a:t>
            </a:r>
            <a:r>
              <a:rPr lang="sr-Cyrl-RS" sz="2800" b="1" dirty="0" smtClean="0">
                <a:latin typeface="Times New Roman" pitchFamily="18" charset="0"/>
              </a:rPr>
              <a:t>: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sr-Latn-CS" sz="28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богато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водом</a:t>
            </a:r>
            <a:r>
              <a:rPr lang="sr-Cyrl-RS" sz="2800" b="1" dirty="0" smtClean="0">
                <a:latin typeface="Times New Roman" pitchFamily="18" charset="0"/>
              </a:rPr>
              <a:t> и</a:t>
            </a:r>
            <a:endParaRPr lang="en-US" sz="28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sr-Latn-CS" sz="28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богато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мастима</a:t>
            </a: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44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4676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3. ВОЋЕ - </a:t>
            </a:r>
            <a:r>
              <a:rPr lang="en-US" sz="2800" b="1" i="1">
                <a:latin typeface="Times New Roman" pitchFamily="18" charset="0"/>
              </a:rPr>
              <a:t>подела по особинама и хранљивој вредности</a:t>
            </a:r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Воће богато водом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nl-NL" sz="2800" b="1">
                <a:latin typeface="Times New Roman" pitchFamily="18" charset="0"/>
              </a:rPr>
              <a:t>Богато је водом, витаминима и минералним материјама. </a:t>
            </a:r>
          </a:p>
          <a:p>
            <a:pPr lvl="2" algn="just"/>
            <a:endParaRPr lang="nl-NL" sz="2800" b="1">
              <a:latin typeface="Times New Roman" pitchFamily="18" charset="0"/>
            </a:endParaRPr>
          </a:p>
          <a:p>
            <a:pPr lvl="2" algn="just"/>
            <a:r>
              <a:rPr lang="nl-NL" sz="2800" b="1">
                <a:latin typeface="Times New Roman" pitchFamily="18" charset="0"/>
              </a:rPr>
              <a:t>Ниске је калоријске вредности. </a:t>
            </a:r>
          </a:p>
          <a:p>
            <a:pPr lvl="2" algn="just"/>
            <a:endParaRPr lang="nl-NL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92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4676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3. ВОЋЕ - </a:t>
            </a:r>
            <a:r>
              <a:rPr lang="en-US" sz="2800" b="1" i="1">
                <a:latin typeface="Times New Roman" pitchFamily="18" charset="0"/>
              </a:rPr>
              <a:t>подела по особинама и хранљивој вредности</a:t>
            </a:r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Воће богато водом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nl-NL" sz="2800" b="1">
                <a:latin typeface="Times New Roman" pitchFamily="18" charset="0"/>
              </a:rPr>
              <a:t>Најпознатије воће је: јабука, крушке, брескве, кајсије, трешње, вишње, цитрусно воће (</a:t>
            </a:r>
            <a:r>
              <a:rPr lang="nl-NL" sz="2800" b="1" i="1">
                <a:latin typeface="Times New Roman" pitchFamily="18" charset="0"/>
              </a:rPr>
              <a:t>лимун, поморанђа, мандарина, ананас и др</a:t>
            </a:r>
            <a:r>
              <a:rPr lang="nl-NL" sz="2800" b="1">
                <a:latin typeface="Times New Roman" pitchFamily="18" charset="0"/>
              </a:rPr>
              <a:t>.), малинасто воће (</a:t>
            </a:r>
            <a:r>
              <a:rPr lang="nl-NL" sz="2800" b="1" i="1">
                <a:latin typeface="Times New Roman" pitchFamily="18" charset="0"/>
              </a:rPr>
              <a:t>малине, купине, боровнице, рибизле и др</a:t>
            </a:r>
            <a:r>
              <a:rPr lang="nl-NL" sz="2800" b="1">
                <a:latin typeface="Times New Roman" pitchFamily="18" charset="0"/>
              </a:rPr>
              <a:t>.)</a:t>
            </a:r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66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3"/>
          <p:cNvSpPr txBox="1">
            <a:spLocks noChangeArrowheads="1"/>
          </p:cNvSpPr>
          <p:nvPr/>
        </p:nvSpPr>
        <p:spPr bwMode="auto">
          <a:xfrm>
            <a:off x="323528" y="1125538"/>
            <a:ext cx="827596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3. ВОЋЕ - </a:t>
            </a:r>
            <a:r>
              <a:rPr lang="en-US" sz="2800" b="1" i="1" dirty="0" err="1">
                <a:latin typeface="Times New Roman" pitchFamily="18" charset="0"/>
              </a:rPr>
              <a:t>подела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особинама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хранљивој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вредности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Воће богато мастима 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b="1" dirty="0">
                <a:latin typeface="Times New Roman" pitchFamily="18" charset="0"/>
              </a:rPr>
              <a:t>Богато је мастима (</a:t>
            </a:r>
            <a:r>
              <a:rPr lang="nl-NL" sz="2800" b="1" i="1" dirty="0">
                <a:latin typeface="Times New Roman" pitchFamily="18" charset="0"/>
              </a:rPr>
              <a:t>50%-углавном незасићене масне киселине</a:t>
            </a:r>
            <a:r>
              <a:rPr lang="nl-NL" sz="2800" b="1" dirty="0">
                <a:latin typeface="Times New Roman" pitchFamily="18" charset="0"/>
              </a:rPr>
              <a:t>), липосолубилним витаминима, минералним материјама. </a:t>
            </a: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b="1" dirty="0">
                <a:latin typeface="Times New Roman" pitchFamily="18" charset="0"/>
              </a:rPr>
              <a:t>Високе је калоријске вредности</a:t>
            </a:r>
            <a:r>
              <a:rPr lang="sr-Latn-CS" sz="2800" b="1" dirty="0">
                <a:latin typeface="Times New Roman" pitchFamily="18" charset="0"/>
              </a:rPr>
              <a:t>!</a:t>
            </a:r>
            <a:r>
              <a:rPr lang="nl-NL" sz="2800" b="1" dirty="0">
                <a:latin typeface="Times New Roman" pitchFamily="18" charset="0"/>
              </a:rPr>
              <a:t> </a:t>
            </a: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sz="2800" b="1" dirty="0">
                <a:latin typeface="Times New Roman" pitchFamily="18" charset="0"/>
              </a:rPr>
              <a:t>Најпознатије воће је: ораси, лешник, </a:t>
            </a:r>
            <a:r>
              <a:rPr lang="nl-NL" sz="2800" b="1" dirty="0" smtClean="0">
                <a:latin typeface="Times New Roman" pitchFamily="18" charset="0"/>
              </a:rPr>
              <a:t>бадем </a:t>
            </a:r>
            <a:r>
              <a:rPr lang="sr-Cyrl-RS" sz="2800" b="1" dirty="0" smtClean="0">
                <a:latin typeface="Times New Roman" pitchFamily="18" charset="0"/>
              </a:rPr>
              <a:t>- овде се убрајају и семенке</a:t>
            </a:r>
            <a:r>
              <a:rPr lang="nl-NL" sz="2800" b="1" dirty="0" smtClean="0">
                <a:latin typeface="Times New Roman" pitchFamily="18" charset="0"/>
              </a:rPr>
              <a:t> (</a:t>
            </a:r>
            <a:r>
              <a:rPr lang="sr-Cyrl-RS" sz="2800" b="1" i="1" dirty="0" smtClean="0">
                <a:latin typeface="Times New Roman" pitchFamily="18" charset="0"/>
              </a:rPr>
              <a:t>сунцокрета, бундеве и др</a:t>
            </a:r>
            <a:r>
              <a:rPr lang="nl-NL" sz="2800" b="1" dirty="0" smtClean="0">
                <a:latin typeface="Times New Roman" pitchFamily="18" charset="0"/>
              </a:rPr>
              <a:t>.)</a:t>
            </a:r>
            <a:endParaRPr lang="nl-NL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048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7772400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4. ГЉИВЕ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Биолошки су врло вредне.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Користе се због специфичног укуса и мириса.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Садржај протеина до 2%.</a:t>
            </a:r>
          </a:p>
          <a:p>
            <a:pPr algn="just"/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219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6200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Већина намирница биљног порекла производи се сезонски.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Како су богате водом постоји велика могућност кварења и микробиолошке контаминације.</a:t>
            </a: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782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3"/>
          <p:cNvSpPr txBox="1">
            <a:spLocks noChangeArrowheads="1"/>
          </p:cNvSpPr>
          <p:nvPr/>
        </p:nvSpPr>
        <p:spPr bwMode="auto">
          <a:xfrm>
            <a:off x="838200" y="2359025"/>
            <a:ext cx="7620000" cy="393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Заштита намирница биљног порекла може бити:</a:t>
            </a:r>
          </a:p>
          <a:p>
            <a:pPr algn="just"/>
            <a:endParaRPr lang="nl-NL" sz="2800" b="1" i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к</a:t>
            </a:r>
            <a:r>
              <a:rPr lang="nl-NL" sz="2800" b="1" i="1">
                <a:latin typeface="Times New Roman" pitchFamily="18" charset="0"/>
              </a:rPr>
              <a:t>раткорочна </a:t>
            </a:r>
          </a:p>
          <a:p>
            <a:pPr lvl="2" algn="just">
              <a:buFontTx/>
              <a:buChar char="•"/>
            </a:pPr>
            <a:endParaRPr lang="nl-NL" sz="2800" b="1" i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д</a:t>
            </a:r>
            <a:r>
              <a:rPr lang="nl-NL" sz="2800" b="1" i="1">
                <a:latin typeface="Times New Roman" pitchFamily="18" charset="0"/>
              </a:rPr>
              <a:t>угорочна</a:t>
            </a:r>
          </a:p>
        </p:txBody>
      </p:sp>
    </p:spTree>
    <p:extLst>
      <p:ext uri="{BB962C8B-B14F-4D97-AF65-F5344CB8AC3E}">
        <p14:creationId xmlns:p14="http://schemas.microsoft.com/office/powerpoint/2010/main" xmlns="" val="33764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6200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400" b="1" i="1">
                <a:latin typeface="Times New Roman" pitchFamily="18" charset="0"/>
              </a:rPr>
              <a:t>Краткорочна</a:t>
            </a:r>
            <a:r>
              <a:rPr lang="nl-NL" sz="2400">
                <a:latin typeface="Times New Roman" pitchFamily="18" charset="0"/>
              </a:rPr>
              <a:t> </a:t>
            </a:r>
            <a:r>
              <a:rPr lang="sr-Latn-CS" sz="2400" b="1" i="1">
                <a:latin typeface="Times New Roman" pitchFamily="18" charset="0"/>
              </a:rPr>
              <a:t>з</a:t>
            </a:r>
            <a:r>
              <a:rPr lang="nl-NL" sz="2800" b="1" i="1">
                <a:latin typeface="Times New Roman" pitchFamily="18" charset="0"/>
              </a:rPr>
              <a:t>аштита намирница биљног порекла</a:t>
            </a:r>
            <a:r>
              <a:rPr lang="nl-NL" sz="2800" b="1">
                <a:latin typeface="Times New Roman" pitchFamily="18" charset="0"/>
              </a:rPr>
              <a:t> -</a:t>
            </a:r>
            <a:endParaRPr lang="nl-NL" sz="2800" b="1" i="1">
              <a:latin typeface="Times New Roman" pitchFamily="18" charset="0"/>
            </a:endParaRPr>
          </a:p>
          <a:p>
            <a:pPr lvl="2" algn="just"/>
            <a:endParaRPr lang="nl-NL" sz="2800" b="1">
              <a:latin typeface="Times New Roman" pitchFamily="18" charset="0"/>
            </a:endParaRPr>
          </a:p>
          <a:p>
            <a:pPr lvl="2" algn="just"/>
            <a:endParaRPr lang="nl-NL" sz="2800" b="1">
              <a:latin typeface="Times New Roman" pitchFamily="18" charset="0"/>
            </a:endParaRPr>
          </a:p>
          <a:p>
            <a:pPr lvl="2" algn="just"/>
            <a:r>
              <a:rPr lang="nl-NL" sz="2800" b="1">
                <a:latin typeface="Times New Roman" pitchFamily="18" charset="0"/>
              </a:rPr>
              <a:t>Одмах по берби поврће и воће ставити у одговарајућу амбалажу, релативно брзо транспортовати и потрошити.</a:t>
            </a:r>
          </a:p>
          <a:p>
            <a:pPr algn="just"/>
            <a:endParaRPr lang="nl-NL" sz="2800" b="1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0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ГРАДИВНИ ЕЛЕМЕНТИ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sr-Cyrl-RS" dirty="0" smtClean="0"/>
              <a:t>вода</a:t>
            </a:r>
          </a:p>
          <a:p>
            <a:pPr marL="0" indent="0">
              <a:buNone/>
            </a:pPr>
            <a:r>
              <a:rPr lang="sr-Cyrl-RS" dirty="0" smtClean="0"/>
              <a:t>2. минералне материје</a:t>
            </a:r>
          </a:p>
          <a:p>
            <a:pPr marL="0" indent="0">
              <a:buNone/>
            </a:pPr>
            <a:r>
              <a:rPr lang="sr-Cyrl-RS" dirty="0" smtClean="0"/>
              <a:t>3. беланчевине-протеини</a:t>
            </a:r>
          </a:p>
          <a:p>
            <a:pPr marL="0" indent="0">
              <a:buNone/>
            </a:pPr>
            <a:r>
              <a:rPr lang="sr-Cyrl-RS" dirty="0" smtClean="0"/>
              <a:t>4. масти-липиди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95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924800" cy="47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 i="1">
                <a:latin typeface="Times New Roman" pitchFamily="18" charset="0"/>
              </a:rPr>
              <a:t>Дугорочна</a:t>
            </a:r>
            <a:r>
              <a:rPr lang="nl-NL" sz="2800" b="1">
                <a:latin typeface="Times New Roman" pitchFamily="18" charset="0"/>
              </a:rPr>
              <a:t> </a:t>
            </a:r>
            <a:r>
              <a:rPr lang="nl-NL" sz="2800" b="1" i="1">
                <a:latin typeface="Times New Roman" pitchFamily="18" charset="0"/>
              </a:rPr>
              <a:t>заштита намирница биљног порекла може бити</a:t>
            </a:r>
            <a:endParaRPr lang="nl-NL" sz="2400" b="1" i="1">
              <a:latin typeface="Times New Roman" pitchFamily="18" charset="0"/>
            </a:endParaRPr>
          </a:p>
          <a:p>
            <a:pPr lvl="2" algn="just"/>
            <a:endParaRPr lang="nl-NL" sz="2400" b="1" i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с</a:t>
            </a:r>
            <a:r>
              <a:rPr lang="nl-NL" sz="2800" b="1" i="1">
                <a:latin typeface="Times New Roman" pitchFamily="18" charset="0"/>
              </a:rPr>
              <a:t>ушењем</a:t>
            </a: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с</a:t>
            </a:r>
            <a:r>
              <a:rPr lang="nl-NL" sz="2800" b="1" i="1">
                <a:latin typeface="Times New Roman" pitchFamily="18" charset="0"/>
              </a:rPr>
              <a:t>терилизацијом у аутоклаву</a:t>
            </a: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х</a:t>
            </a:r>
            <a:r>
              <a:rPr lang="nl-NL" sz="2800" b="1" i="1">
                <a:latin typeface="Times New Roman" pitchFamily="18" charset="0"/>
              </a:rPr>
              <a:t>емијском конзервацијом</a:t>
            </a: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к</a:t>
            </a:r>
            <a:r>
              <a:rPr lang="nl-NL" sz="2800" b="1" i="1">
                <a:latin typeface="Times New Roman" pitchFamily="18" charset="0"/>
              </a:rPr>
              <a:t>онзервација  са шећером</a:t>
            </a: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с</a:t>
            </a:r>
            <a:r>
              <a:rPr lang="nl-NL" sz="2800" b="1" i="1">
                <a:latin typeface="Times New Roman" pitchFamily="18" charset="0"/>
              </a:rPr>
              <a:t>мрзавањем</a:t>
            </a:r>
          </a:p>
        </p:txBody>
      </p:sp>
    </p:spTree>
    <p:extLst>
      <p:ext uri="{BB962C8B-B14F-4D97-AF65-F5344CB8AC3E}">
        <p14:creationId xmlns:p14="http://schemas.microsoft.com/office/powerpoint/2010/main" xmlns="" val="6528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3"/>
          <p:cNvSpPr txBox="1">
            <a:spLocks noChangeArrowheads="1"/>
          </p:cNvSpPr>
          <p:nvPr/>
        </p:nvSpPr>
        <p:spPr bwMode="auto">
          <a:xfrm>
            <a:off x="250825" y="1752600"/>
            <a:ext cx="8512175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Дугорочна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nl-NL" sz="2800" b="1" i="1" dirty="0">
                <a:latin typeface="Times New Roman" pitchFamily="18" charset="0"/>
              </a:rPr>
              <a:t>заштита намирница биљног порекла - Сушењем</a:t>
            </a: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Намирница се излаже топлом ваздуху (</a:t>
            </a:r>
            <a:r>
              <a:rPr lang="nl-NL" sz="2800" b="1" i="1" dirty="0">
                <a:latin typeface="Times New Roman" pitchFamily="18" charset="0"/>
              </a:rPr>
              <a:t>количина влаге да остане 15-20%</a:t>
            </a:r>
            <a:r>
              <a:rPr lang="nl-NL" sz="2800" b="1" dirty="0">
                <a:latin typeface="Times New Roman" pitchFamily="18" charset="0"/>
              </a:rPr>
              <a:t>)</a:t>
            </a:r>
            <a:r>
              <a:rPr lang="nl-NL" sz="2800" b="1" i="1" dirty="0">
                <a:latin typeface="Times New Roman" pitchFamily="18" charset="0"/>
              </a:rPr>
              <a:t>.</a:t>
            </a:r>
            <a:r>
              <a:rPr lang="nl-NL" sz="2800" b="1" dirty="0">
                <a:latin typeface="Times New Roman" pitchFamily="18" charset="0"/>
              </a:rPr>
              <a:t> </a:t>
            </a: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Конзервисане на овај начин оне су најчешће изгубиле у садржају витамина </a:t>
            </a:r>
            <a:r>
              <a:rPr lang="sr-Cyrl-RS" sz="2800" b="1" dirty="0">
                <a:latin typeface="Times New Roman" pitchFamily="18" charset="0"/>
              </a:rPr>
              <a:t>С</a:t>
            </a:r>
            <a:r>
              <a:rPr lang="nl-NL" sz="2800" b="1" dirty="0" smtClean="0">
                <a:latin typeface="Times New Roman" pitchFamily="18" charset="0"/>
              </a:rPr>
              <a:t>, </a:t>
            </a:r>
            <a:r>
              <a:rPr lang="nl-NL" sz="2800" b="1" dirty="0">
                <a:latin typeface="Times New Roman" pitchFamily="18" charset="0"/>
              </a:rPr>
              <a:t>фолата и </a:t>
            </a:r>
            <a:r>
              <a:rPr lang="nl-NL" sz="2800" b="1" dirty="0" smtClean="0">
                <a:latin typeface="Times New Roman" pitchFamily="18" charset="0"/>
              </a:rPr>
              <a:t>витамина</a:t>
            </a:r>
            <a:r>
              <a:rPr lang="sr-Cyrl-RS" sz="2800" b="1" dirty="0" smtClean="0">
                <a:latin typeface="Times New Roman" pitchFamily="18" charset="0"/>
              </a:rPr>
              <a:t> В1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(</a:t>
            </a:r>
            <a:r>
              <a:rPr lang="nl-NL" sz="2800" b="1" i="1" dirty="0">
                <a:latin typeface="Times New Roman" pitchFamily="18" charset="0"/>
              </a:rPr>
              <a:t>посебно ако су пре сушења изложене неком хемијском једињењу</a:t>
            </a:r>
            <a:r>
              <a:rPr lang="nl-NL" sz="2800" b="1" dirty="0">
                <a:latin typeface="Times New Roman" pitchFamily="18" charset="0"/>
              </a:rPr>
              <a:t>).</a:t>
            </a:r>
            <a:r>
              <a:rPr lang="nl-NL" sz="2800" b="1" dirty="0">
                <a:solidFill>
                  <a:srgbClr val="FFFFCC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3542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3"/>
          <p:cNvSpPr txBox="1">
            <a:spLocks noChangeArrowheads="1"/>
          </p:cNvSpPr>
          <p:nvPr/>
        </p:nvSpPr>
        <p:spPr bwMode="auto">
          <a:xfrm>
            <a:off x="250825" y="1524000"/>
            <a:ext cx="8893175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Дугорочна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nl-NL" sz="2800" b="1" i="1" dirty="0">
                <a:latin typeface="Times New Roman" pitchFamily="18" charset="0"/>
              </a:rPr>
              <a:t>заштита намирница биљног порекла - Стерилизацијом у аутоклаву</a:t>
            </a: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Намирнице се претходно оперу и прокувају (</a:t>
            </a:r>
            <a:r>
              <a:rPr lang="nl-NL" sz="2800" b="1" i="1" dirty="0">
                <a:latin typeface="Times New Roman" pitchFamily="18" charset="0"/>
              </a:rPr>
              <a:t>бланширају</a:t>
            </a:r>
            <a:r>
              <a:rPr lang="nl-NL" sz="2800" b="1" dirty="0">
                <a:latin typeface="Times New Roman" pitchFamily="18" charset="0"/>
              </a:rPr>
              <a:t>), па се ставе у лименке и изложе топлом ваздуху у аутоклаву на 120 </a:t>
            </a:r>
            <a:r>
              <a:rPr lang="nl-NL" sz="2800" b="1" baseline="30000" dirty="0" smtClean="0">
                <a:latin typeface="Times New Roman" pitchFamily="18" charset="0"/>
              </a:rPr>
              <a:t>0</a:t>
            </a:r>
            <a:r>
              <a:rPr lang="sr-Cyrl-RS" sz="2800" b="1" dirty="0" smtClean="0">
                <a:latin typeface="Times New Roman" pitchFamily="18" charset="0"/>
              </a:rPr>
              <a:t>С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и 1 </a:t>
            </a:r>
            <a:r>
              <a:rPr lang="nl-NL" sz="2800" b="1" dirty="0" smtClean="0">
                <a:latin typeface="Times New Roman" pitchFamily="18" charset="0"/>
              </a:rPr>
              <a:t>атм</a:t>
            </a:r>
            <a:r>
              <a:rPr lang="sr-Cyrl-RS" sz="2800" b="1" dirty="0" smtClean="0">
                <a:latin typeface="Times New Roman" pitchFamily="18" charset="0"/>
              </a:rPr>
              <a:t>осфера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надпритиска. Трајање стерилизације зависи од величине лименке. Уобичајено се при овом типу конзервације рачуна на губитак хидросолубилних витамина од 20-50%.</a:t>
            </a:r>
          </a:p>
        </p:txBody>
      </p:sp>
    </p:spTree>
    <p:extLst>
      <p:ext uri="{BB962C8B-B14F-4D97-AF65-F5344CB8AC3E}">
        <p14:creationId xmlns:p14="http://schemas.microsoft.com/office/powerpoint/2010/main" xmlns="" val="88939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620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 i="1">
                <a:latin typeface="Times New Roman" pitchFamily="18" charset="0"/>
              </a:rPr>
              <a:t>Дугорочна</a:t>
            </a:r>
            <a:r>
              <a:rPr lang="nl-NL" sz="2800" b="1">
                <a:latin typeface="Times New Roman" pitchFamily="18" charset="0"/>
              </a:rPr>
              <a:t> </a:t>
            </a:r>
            <a:r>
              <a:rPr lang="nl-NL" sz="2800" b="1" i="1">
                <a:latin typeface="Times New Roman" pitchFamily="18" charset="0"/>
              </a:rPr>
              <a:t>заштита намирница биљног порекла - Хемијском конзервацијом</a:t>
            </a:r>
          </a:p>
          <a:p>
            <a:pPr lvl="2" algn="just"/>
            <a:endParaRPr lang="nl-NL" sz="2000" b="1">
              <a:latin typeface="Times New Roman" pitchFamily="18" charset="0"/>
            </a:endParaRPr>
          </a:p>
          <a:p>
            <a:pPr lvl="1" algn="just"/>
            <a:r>
              <a:rPr lang="nl-NL" sz="2800" b="1">
                <a:latin typeface="Times New Roman" pitchFamily="18" charset="0"/>
              </a:rPr>
              <a:t>Намирнице се конзервишу употребом хемијских једињења (</a:t>
            </a:r>
            <a:r>
              <a:rPr lang="nl-NL" sz="2800" b="1" i="1">
                <a:latin typeface="Times New Roman" pitchFamily="18" charset="0"/>
              </a:rPr>
              <a:t>со, винегар, сирћетна киселина, лимунстус и др</a:t>
            </a:r>
            <a:r>
              <a:rPr lang="nl-NL" sz="2800" b="1">
                <a:latin typeface="Times New Roman" pitchFamily="18" charset="0"/>
              </a:rPr>
              <a:t>.). </a:t>
            </a:r>
            <a:endParaRPr lang="sr-Latn-CS" sz="2800" b="1">
              <a:latin typeface="Times New Roman" pitchFamily="18" charset="0"/>
            </a:endParaRPr>
          </a:p>
          <a:p>
            <a:pPr lvl="1" algn="just"/>
            <a:endParaRPr lang="nl-NL" sz="2000" b="1">
              <a:latin typeface="Times New Roman" pitchFamily="18" charset="0"/>
            </a:endParaRPr>
          </a:p>
          <a:p>
            <a:pPr lvl="1" algn="just"/>
            <a:r>
              <a:rPr lang="nl-NL" sz="2800" b="1">
                <a:latin typeface="Times New Roman" pitchFamily="18" charset="0"/>
              </a:rPr>
              <a:t>Додатком ових једињења се спречава развој бактерија и гљивица.</a:t>
            </a:r>
          </a:p>
        </p:txBody>
      </p:sp>
    </p:spTree>
    <p:extLst>
      <p:ext uri="{BB962C8B-B14F-4D97-AF65-F5344CB8AC3E}">
        <p14:creationId xmlns:p14="http://schemas.microsoft.com/office/powerpoint/2010/main" xmlns="" val="62940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6200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ЧУВАЊЕ И ОБРАДА НАМИРНИЦА БИЉНОГ ПОРЕКЛА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 i="1">
                <a:latin typeface="Times New Roman" pitchFamily="18" charset="0"/>
              </a:rPr>
              <a:t>Дугорочна</a:t>
            </a:r>
            <a:r>
              <a:rPr lang="nl-NL" sz="2800" b="1">
                <a:latin typeface="Times New Roman" pitchFamily="18" charset="0"/>
              </a:rPr>
              <a:t> </a:t>
            </a:r>
            <a:r>
              <a:rPr lang="nl-NL" sz="2800" b="1" i="1">
                <a:latin typeface="Times New Roman" pitchFamily="18" charset="0"/>
              </a:rPr>
              <a:t>заштита намирница биљног порекла - Конзервација  са шећером</a:t>
            </a:r>
          </a:p>
          <a:p>
            <a:pPr lvl="2" algn="just"/>
            <a:endParaRPr lang="nl-NL" sz="2000" b="1">
              <a:latin typeface="Times New Roman" pitchFamily="18" charset="0"/>
            </a:endParaRPr>
          </a:p>
          <a:p>
            <a:pPr lvl="1" algn="just"/>
            <a:r>
              <a:rPr lang="nl-NL" sz="2800" b="1">
                <a:latin typeface="Times New Roman" pitchFamily="18" charset="0"/>
              </a:rPr>
              <a:t>На овај начин се најчешће конзервише воће и то прављењем мармелада, </a:t>
            </a:r>
            <a:r>
              <a:rPr lang="sr-Latn-CS" sz="2800" b="1">
                <a:latin typeface="Times New Roman" pitchFamily="18" charset="0"/>
              </a:rPr>
              <a:t>џ</a:t>
            </a:r>
            <a:r>
              <a:rPr lang="nl-NL" sz="2800" b="1">
                <a:latin typeface="Times New Roman" pitchFamily="18" charset="0"/>
              </a:rPr>
              <a:t>емова, слатка и компота. </a:t>
            </a:r>
            <a:endParaRPr lang="sr-Latn-CS" sz="2800" b="1">
              <a:latin typeface="Times New Roman" pitchFamily="18" charset="0"/>
            </a:endParaRPr>
          </a:p>
          <a:p>
            <a:pPr lvl="1" algn="just"/>
            <a:endParaRPr lang="nl-NL" sz="2000" b="1">
              <a:latin typeface="Times New Roman" pitchFamily="18" charset="0"/>
            </a:endParaRPr>
          </a:p>
          <a:p>
            <a:pPr lvl="1" algn="just"/>
            <a:r>
              <a:rPr lang="nl-NL" sz="2800" b="1">
                <a:latin typeface="Times New Roman" pitchFamily="18" charset="0"/>
              </a:rPr>
              <a:t>Што је концентрација шећера мања то се мора додати неки од конзерванаса. </a:t>
            </a:r>
          </a:p>
        </p:txBody>
      </p:sp>
    </p:spTree>
    <p:extLst>
      <p:ext uri="{BB962C8B-B14F-4D97-AF65-F5344CB8AC3E}">
        <p14:creationId xmlns:p14="http://schemas.microsoft.com/office/powerpoint/2010/main" xmlns="" val="38015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5" name="Text Box 3"/>
          <p:cNvSpPr txBox="1">
            <a:spLocks noChangeArrowheads="1"/>
          </p:cNvSpPr>
          <p:nvPr/>
        </p:nvSpPr>
        <p:spPr bwMode="auto">
          <a:xfrm>
            <a:off x="849122" y="914400"/>
            <a:ext cx="7021512" cy="60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 smtClean="0">
                <a:latin typeface="Times New Roman" pitchFamily="18" charset="0"/>
              </a:rPr>
              <a:t>ЧУВАЊЕ </a:t>
            </a:r>
            <a:r>
              <a:rPr lang="nl-NL" sz="2800" b="1" dirty="0">
                <a:latin typeface="Times New Roman" pitchFamily="18" charset="0"/>
              </a:rPr>
              <a:t>И</a:t>
            </a:r>
            <a:r>
              <a:rPr lang="nl-NL" sz="2800" dirty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ОБРАДА НАМИРНИЦА БИЉНОГ ПОРЕКЛА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Дугорочна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nl-NL" sz="2800" b="1" i="1" dirty="0">
                <a:latin typeface="Times New Roman" pitchFamily="18" charset="0"/>
              </a:rPr>
              <a:t>заштита намирница биљног порекла - Смрзавањем</a:t>
            </a:r>
          </a:p>
          <a:p>
            <a:pPr lvl="2" algn="just"/>
            <a:endParaRPr lang="nl-NL" sz="1400" b="1" dirty="0">
              <a:latin typeface="Times New Roman" pitchFamily="18" charset="0"/>
            </a:endParaRP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Намирнице се претходно оперу и прокувају, па се брзо изложе температури од -35 </a:t>
            </a:r>
            <a:r>
              <a:rPr lang="nl-NL" sz="2800" b="1" baseline="30000" dirty="0" smtClean="0">
                <a:latin typeface="Times New Roman" pitchFamily="18" charset="0"/>
              </a:rPr>
              <a:t>0</a:t>
            </a:r>
            <a:r>
              <a:rPr lang="sr-Cyrl-RS" sz="2800" b="1" dirty="0" smtClean="0">
                <a:latin typeface="Times New Roman" pitchFamily="18" charset="0"/>
              </a:rPr>
              <a:t>С</a:t>
            </a:r>
            <a:r>
              <a:rPr lang="nl-NL" sz="2800" b="1" dirty="0" smtClean="0">
                <a:latin typeface="Times New Roman" pitchFamily="18" charset="0"/>
              </a:rPr>
              <a:t>. </a:t>
            </a:r>
            <a:endParaRPr lang="sr-Latn-CS" sz="2800" b="1" dirty="0">
              <a:latin typeface="Times New Roman" pitchFamily="18" charset="0"/>
            </a:endParaRPr>
          </a:p>
          <a:p>
            <a:pPr lvl="1" algn="just"/>
            <a:endParaRPr lang="nl-NL" sz="1200" b="1" dirty="0">
              <a:latin typeface="Times New Roman" pitchFamily="18" charset="0"/>
            </a:endParaRP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Чувају на -20 </a:t>
            </a:r>
            <a:r>
              <a:rPr lang="nl-NL" sz="2800" b="1" baseline="30000" dirty="0" smtClean="0">
                <a:latin typeface="Times New Roman" pitchFamily="18" charset="0"/>
              </a:rPr>
              <a:t>0</a:t>
            </a:r>
            <a:r>
              <a:rPr lang="sr-Cyrl-RS" sz="2800" b="1" dirty="0" smtClean="0">
                <a:latin typeface="Times New Roman" pitchFamily="18" charset="0"/>
              </a:rPr>
              <a:t>С</a:t>
            </a:r>
            <a:r>
              <a:rPr lang="nl-NL" sz="2800" b="1" dirty="0" smtClean="0">
                <a:latin typeface="Times New Roman" pitchFamily="18" charset="0"/>
              </a:rPr>
              <a:t>. </a:t>
            </a:r>
            <a:endParaRPr lang="sr-Latn-CS" sz="2800" b="1" dirty="0">
              <a:latin typeface="Times New Roman" pitchFamily="18" charset="0"/>
            </a:endParaRPr>
          </a:p>
          <a:p>
            <a:pPr lvl="1" algn="just"/>
            <a:endParaRPr lang="nl-NL" sz="1200" b="1" dirty="0">
              <a:latin typeface="Times New Roman" pitchFamily="18" charset="0"/>
            </a:endParaRPr>
          </a:p>
          <a:p>
            <a:pPr lvl="1" algn="just"/>
            <a:r>
              <a:rPr lang="nl-NL" sz="2800" b="1" dirty="0">
                <a:latin typeface="Times New Roman" pitchFamily="18" charset="0"/>
              </a:rPr>
              <a:t>Губитак хранљиве вредности је минималан ако су намирнице доброг квалитета и нису дуго стајале на ваздуху.</a:t>
            </a:r>
          </a:p>
        </p:txBody>
      </p:sp>
    </p:spTree>
    <p:extLst>
      <p:ext uri="{BB962C8B-B14F-4D97-AF65-F5344CB8AC3E}">
        <p14:creationId xmlns:p14="http://schemas.microsoft.com/office/powerpoint/2010/main" xmlns="" val="8111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3"/>
          <p:cNvSpPr txBox="1">
            <a:spLocks noChangeArrowheads="1"/>
          </p:cNvSpPr>
          <p:nvPr/>
        </p:nvSpPr>
        <p:spPr bwMode="auto">
          <a:xfrm>
            <a:off x="838200" y="2306638"/>
            <a:ext cx="7620000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Ову групу чине </a:t>
            </a:r>
            <a:r>
              <a:rPr lang="nl-NL" sz="2800" b="1" dirty="0" smtClean="0">
                <a:latin typeface="Times New Roman" pitchFamily="18" charset="0"/>
              </a:rPr>
              <a:t>намирниц</a:t>
            </a:r>
            <a:r>
              <a:rPr lang="sr-Cyrl-RS" sz="2800" b="1" dirty="0" smtClean="0">
                <a:latin typeface="Times New Roman" pitchFamily="18" charset="0"/>
              </a:rPr>
              <a:t>е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богате </a:t>
            </a:r>
            <a:r>
              <a:rPr lang="sr-Cyrl-RS" sz="2800" b="1" dirty="0" smtClean="0">
                <a:latin typeface="Times New Roman" pitchFamily="18" charset="0"/>
              </a:rPr>
              <a:t>пре свега </a:t>
            </a:r>
            <a:r>
              <a:rPr lang="nl-NL" sz="2800" b="1" dirty="0" smtClean="0">
                <a:latin typeface="Times New Roman" pitchFamily="18" charset="0"/>
              </a:rPr>
              <a:t>беланчевинама </a:t>
            </a:r>
            <a:r>
              <a:rPr lang="nl-NL" sz="2800" b="1" dirty="0">
                <a:latin typeface="Times New Roman" pitchFamily="18" charset="0"/>
              </a:rPr>
              <a:t>високог </a:t>
            </a:r>
            <a:r>
              <a:rPr lang="nl-NL" sz="2800" b="1" dirty="0" smtClean="0">
                <a:latin typeface="Times New Roman" pitchFamily="18" charset="0"/>
              </a:rPr>
              <a:t>квалитета</a:t>
            </a:r>
            <a:r>
              <a:rPr lang="sr-Cyrl-RS" sz="2800" b="1" dirty="0">
                <a:latin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nl-NL" sz="2800" b="1" dirty="0" smtClean="0">
                <a:latin typeface="Times New Roman" pitchFamily="18" charset="0"/>
              </a:rPr>
              <a:t> минералним материјам</a:t>
            </a:r>
            <a:r>
              <a:rPr lang="sr-Cyrl-RS" sz="2800" b="1" dirty="0" smtClean="0">
                <a:latin typeface="Times New Roman" pitchFamily="18" charset="0"/>
              </a:rPr>
              <a:t>а а и мастима</a:t>
            </a:r>
            <a:r>
              <a:rPr lang="nl-NL" sz="2800" b="1" dirty="0" smtClean="0">
                <a:latin typeface="Times New Roman" pitchFamily="18" charset="0"/>
              </a:rPr>
              <a:t>. </a:t>
            </a:r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Најчешће групе ових намирница су: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lvl="2" algn="just"/>
            <a:r>
              <a:rPr lang="nl-NL" sz="2800" b="1" dirty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en-US" sz="2800" b="1" dirty="0">
                <a:latin typeface="Times New Roman" pitchFamily="18" charset="0"/>
              </a:rPr>
              <a:t>МЕСО, РИБА, ЈАЈА</a:t>
            </a:r>
          </a:p>
          <a:p>
            <a:pPr lvl="2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en-US" sz="2800" b="1" dirty="0">
                <a:latin typeface="Times New Roman" pitchFamily="18" charset="0"/>
              </a:rPr>
              <a:t>МЛЕКО И ПРОИЗВОДИ</a:t>
            </a:r>
          </a:p>
          <a:p>
            <a:pPr lvl="2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en-US" sz="2800" b="1" dirty="0">
                <a:latin typeface="Times New Roman" pitchFamily="18" charset="0"/>
              </a:rPr>
              <a:t>МАСТИ И УЉА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15240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sz="2800" b="1" dirty="0">
                <a:latin typeface="Times New Roman" pitchFamily="18" charset="0"/>
              </a:rPr>
              <a:t>НАМИРНИЦЕ ЖИВОТИЊСКОГ ПОРЕКЛА</a:t>
            </a: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27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838200" y="2306638"/>
            <a:ext cx="7620000" cy="43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</a:t>
            </a:r>
            <a:r>
              <a:rPr lang="nl-NL" sz="2800" b="1" dirty="0">
                <a:solidFill>
                  <a:srgbClr val="FFFFCC"/>
                </a:solidFill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МЕСО, РИБЕ, </a:t>
            </a:r>
            <a:r>
              <a:rPr lang="nl-NL" sz="2800" b="1" dirty="0" smtClean="0">
                <a:latin typeface="Times New Roman" pitchFamily="18" charset="0"/>
              </a:rPr>
              <a:t>ЈА</a:t>
            </a:r>
            <a:r>
              <a:rPr lang="sr-Cyrl-RS" sz="2800" b="1" dirty="0" smtClean="0">
                <a:latin typeface="Times New Roman" pitchFamily="18" charset="0"/>
              </a:rPr>
              <a:t>ЈА</a:t>
            </a:r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</a:t>
            </a:r>
            <a:r>
              <a:rPr lang="nl-NL" sz="2800" b="1" dirty="0" smtClean="0">
                <a:latin typeface="Times New Roman" pitchFamily="18" charset="0"/>
              </a:rPr>
              <a:t>МЕСН</a:t>
            </a:r>
            <a:r>
              <a:rPr lang="sr-Cyrl-RS" sz="2800" b="1" dirty="0" smtClean="0">
                <a:latin typeface="Times New Roman" pitchFamily="18" charset="0"/>
              </a:rPr>
              <a:t>Е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ПРАЂЕВИНЕ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smtClean="0">
                <a:latin typeface="Times New Roman" pitchFamily="18" charset="0"/>
              </a:rPr>
              <a:t>Месо и месн</a:t>
            </a:r>
            <a:r>
              <a:rPr lang="sr-Cyrl-RS" sz="2800" b="1" smtClean="0">
                <a:latin typeface="Times New Roman" pitchFamily="18" charset="0"/>
              </a:rPr>
              <a:t>е</a:t>
            </a:r>
            <a:r>
              <a:rPr lang="nl-NL" sz="2800" b="1" smtClean="0">
                <a:latin typeface="Times New Roman" pitchFamily="18" charset="0"/>
              </a:rPr>
              <a:t> пре</a:t>
            </a:r>
            <a:r>
              <a:rPr lang="sr-Cyrl-RS" sz="2800" b="1" smtClean="0">
                <a:latin typeface="Times New Roman" pitchFamily="18" charset="0"/>
              </a:rPr>
              <a:t>р</a:t>
            </a:r>
            <a:r>
              <a:rPr lang="nl-NL" sz="2800" b="1" smtClean="0">
                <a:latin typeface="Times New Roman" pitchFamily="18" charset="0"/>
              </a:rPr>
              <a:t>ађевине су </a:t>
            </a:r>
            <a:r>
              <a:rPr lang="sr-Cyrl-RS" sz="2800" b="1" smtClean="0">
                <a:latin typeface="Times New Roman" pitchFamily="18" charset="0"/>
              </a:rPr>
              <a:t>с</a:t>
            </a:r>
            <a:r>
              <a:rPr lang="nl-NL" sz="2800" b="1" smtClean="0">
                <a:latin typeface="Times New Roman" pitchFamily="18" charset="0"/>
              </a:rPr>
              <a:t>ирови </a:t>
            </a:r>
            <a:r>
              <a:rPr lang="sr-Cyrl-RS" sz="2800" b="1" smtClean="0">
                <a:latin typeface="Times New Roman" pitchFamily="18" charset="0"/>
              </a:rPr>
              <a:t>и</a:t>
            </a:r>
            <a:r>
              <a:rPr lang="nl-NL" sz="2800" b="1" smtClean="0">
                <a:latin typeface="Times New Roman" pitchFamily="18" charset="0"/>
              </a:rPr>
              <a:t>ли пре</a:t>
            </a:r>
            <a:r>
              <a:rPr lang="sr-Cyrl-RS" sz="2800" b="1" smtClean="0">
                <a:latin typeface="Times New Roman" pitchFamily="18" charset="0"/>
              </a:rPr>
              <a:t>р</a:t>
            </a:r>
            <a:r>
              <a:rPr lang="nl-NL" sz="2800" b="1" smtClean="0">
                <a:latin typeface="Times New Roman" pitchFamily="18" charset="0"/>
              </a:rPr>
              <a:t>ађени делови ж</a:t>
            </a:r>
            <a:r>
              <a:rPr lang="sr-Cyrl-RS" sz="2800" b="1" smtClean="0">
                <a:latin typeface="Times New Roman" pitchFamily="18" charset="0"/>
              </a:rPr>
              <a:t>и</a:t>
            </a:r>
            <a:r>
              <a:rPr lang="nl-NL" sz="2800" b="1" smtClean="0">
                <a:latin typeface="Times New Roman" pitchFamily="18" charset="0"/>
              </a:rPr>
              <a:t>вотиња који се користе у исхрани људи.</a:t>
            </a:r>
            <a:endParaRPr lang="nl-NL" sz="2400" b="1" smtClean="0">
              <a:latin typeface="Times New Roman" pitchFamily="18" charset="0"/>
            </a:endParaRPr>
          </a:p>
          <a:p>
            <a:pPr algn="just"/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19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3"/>
          <p:cNvSpPr txBox="1">
            <a:spLocks noChangeArrowheads="1"/>
          </p:cNvSpPr>
          <p:nvPr/>
        </p:nvSpPr>
        <p:spPr bwMode="auto">
          <a:xfrm>
            <a:off x="827088" y="1244600"/>
            <a:ext cx="7620000" cy="5232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- </a:t>
            </a:r>
            <a:r>
              <a:rPr lang="nl-NL" sz="2800" b="1" i="1" dirty="0">
                <a:latin typeface="Times New Roman" pitchFamily="18" charset="0"/>
              </a:rPr>
              <a:t>порекло</a:t>
            </a:r>
            <a:r>
              <a:rPr lang="nl-NL" sz="2800" b="1" dirty="0">
                <a:latin typeface="Times New Roman" pitchFamily="18" charset="0"/>
              </a:rPr>
              <a:t> 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Може бити од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800" b="1" i="1" dirty="0">
                <a:latin typeface="Times New Roman" pitchFamily="18" charset="0"/>
              </a:rPr>
              <a:t>Домаћих животиња</a:t>
            </a:r>
          </a:p>
          <a:p>
            <a:pPr lvl="2" algn="just"/>
            <a:r>
              <a:rPr lang="nl-NL" sz="2800" b="1" dirty="0">
                <a:latin typeface="Times New Roman" pitchFamily="18" charset="0"/>
              </a:rPr>
              <a:t>(</a:t>
            </a:r>
            <a:r>
              <a:rPr lang="nl-NL" sz="2800" b="1" i="1" dirty="0">
                <a:latin typeface="Times New Roman" pitchFamily="18" charset="0"/>
              </a:rPr>
              <a:t>говеђе, јунеће, телеће, свињско,</a:t>
            </a:r>
            <a:r>
              <a:rPr lang="nl-NL" sz="2800" b="1" dirty="0">
                <a:latin typeface="Times New Roman" pitchFamily="18" charset="0"/>
              </a:rPr>
              <a:t> овчије, јагњеће, кокошије, ћуреће, пачије, гушчије)</a:t>
            </a:r>
            <a:endParaRPr lang="sr-Latn-CS" sz="2800" b="1" dirty="0">
              <a:latin typeface="Times New Roman" pitchFamily="18" charset="0"/>
            </a:endParaRPr>
          </a:p>
          <a:p>
            <a:pPr lvl="2" algn="just"/>
            <a:endParaRPr lang="nl-NL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800" b="1" i="1" dirty="0">
                <a:latin typeface="Times New Roman" pitchFamily="18" charset="0"/>
              </a:rPr>
              <a:t>Дивљих животиња (дивљач)</a:t>
            </a:r>
          </a:p>
          <a:p>
            <a:pPr lvl="2" algn="just"/>
            <a:r>
              <a:rPr lang="nl-NL" sz="2800" b="1" dirty="0">
                <a:latin typeface="Times New Roman" pitchFamily="18" charset="0"/>
              </a:rPr>
              <a:t>(</a:t>
            </a:r>
            <a:r>
              <a:rPr lang="nl-NL" sz="2800" b="1" i="1" dirty="0">
                <a:latin typeface="Times New Roman" pitchFamily="18" charset="0"/>
              </a:rPr>
              <a:t>срнеће, дивље свиње, </a:t>
            </a:r>
            <a:r>
              <a:rPr lang="nl-NL" sz="2800" b="1" i="1" dirty="0" smtClean="0">
                <a:latin typeface="Times New Roman" pitchFamily="18" charset="0"/>
              </a:rPr>
              <a:t>фазанско </a:t>
            </a:r>
            <a:r>
              <a:rPr lang="nl-NL" sz="2800" b="1" i="1" dirty="0">
                <a:latin typeface="Times New Roman" pitchFamily="18" charset="0"/>
              </a:rPr>
              <a:t>и др</a:t>
            </a:r>
            <a:r>
              <a:rPr lang="nl-NL" sz="2800" b="1" dirty="0">
                <a:latin typeface="Times New Roman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xmlns="" val="11876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3"/>
          <p:cNvSpPr txBox="1">
            <a:spLocks noChangeArrowheads="1"/>
          </p:cNvSpPr>
          <p:nvPr/>
        </p:nvSpPr>
        <p:spPr bwMode="auto">
          <a:xfrm>
            <a:off x="827088" y="1196975"/>
            <a:ext cx="7620000" cy="475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- </a:t>
            </a:r>
            <a:r>
              <a:rPr lang="nl-NL" sz="2800" b="1" i="1" dirty="0">
                <a:latin typeface="Times New Roman" pitchFamily="18" charset="0"/>
              </a:rPr>
              <a:t>учешће у исхрани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представља значајан део исхране многих народа у свету. Оно учествује у исхрани: 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800" b="1" dirty="0">
                <a:latin typeface="Times New Roman" pitchFamily="18" charset="0"/>
              </a:rPr>
              <a:t>са 1,2% у неразвијеним земљама </a:t>
            </a:r>
            <a:endParaRPr lang="en-US" sz="28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800" b="1" dirty="0">
                <a:latin typeface="Times New Roman" pitchFamily="18" charset="0"/>
              </a:rPr>
              <a:t>око 3% у </a:t>
            </a:r>
            <a:r>
              <a:rPr lang="nl-NL" sz="2800" b="1" dirty="0" smtClean="0">
                <a:latin typeface="Times New Roman" pitchFamily="18" charset="0"/>
              </a:rPr>
              <a:t>земљ</a:t>
            </a:r>
            <a:r>
              <a:rPr lang="sr-Cyrl-RS" sz="2800" b="1" dirty="0" smtClean="0">
                <a:latin typeface="Times New Roman" pitchFamily="18" charset="0"/>
              </a:rPr>
              <a:t>а</a:t>
            </a:r>
            <a:r>
              <a:rPr lang="nl-NL" sz="2800" b="1" dirty="0" smtClean="0">
                <a:latin typeface="Times New Roman" pitchFamily="18" charset="0"/>
              </a:rPr>
              <a:t>ма </a:t>
            </a:r>
            <a:r>
              <a:rPr lang="nl-NL" sz="2800" b="1" dirty="0">
                <a:latin typeface="Times New Roman" pitchFamily="18" charset="0"/>
              </a:rPr>
              <a:t>у развоју </a:t>
            </a:r>
            <a:endParaRPr lang="en-US" sz="28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са</a:t>
            </a:r>
            <a:r>
              <a:rPr lang="en-US" sz="2800" b="1" dirty="0">
                <a:latin typeface="Times New Roman" pitchFamily="18" charset="0"/>
              </a:rPr>
              <a:t> 15% </a:t>
            </a:r>
            <a:r>
              <a:rPr lang="en-US" sz="2800" b="1" dirty="0" err="1">
                <a:latin typeface="Times New Roman" pitchFamily="18" charset="0"/>
              </a:rPr>
              <a:t>развијеним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земљама</a:t>
            </a:r>
            <a:r>
              <a:rPr lang="en-US" sz="2800" b="1" dirty="0">
                <a:latin typeface="Times New Roman" pitchFamily="18" charset="0"/>
              </a:rPr>
              <a:t> </a:t>
            </a:r>
            <a:endParaRPr lang="nl-NL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897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Заштитни елементи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Протеини</a:t>
            </a:r>
          </a:p>
          <a:p>
            <a:r>
              <a:rPr lang="sr-Cyrl-RS" dirty="0" smtClean="0"/>
              <a:t>Витамини </a:t>
            </a:r>
          </a:p>
          <a:p>
            <a:r>
              <a:rPr lang="sr-Cyrl-RS" dirty="0" smtClean="0"/>
              <a:t>Минералне материје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255735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3"/>
          <p:cNvSpPr txBox="1">
            <a:spLocks noChangeArrowheads="1"/>
          </p:cNvSpPr>
          <p:nvPr/>
        </p:nvSpPr>
        <p:spPr bwMode="auto">
          <a:xfrm>
            <a:off x="900113" y="1125538"/>
            <a:ext cx="7620000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МЕСО И МЕСНЕ ПРАЂЕВИНЕ  - </a:t>
            </a:r>
            <a:r>
              <a:rPr lang="nl-NL" sz="2800" b="1" i="1">
                <a:latin typeface="Times New Roman" pitchFamily="18" charset="0"/>
              </a:rPr>
              <a:t>својство меса</a:t>
            </a:r>
            <a:r>
              <a:rPr lang="nl-NL" sz="2800" b="1">
                <a:latin typeface="Times New Roman" pitchFamily="18" charset="0"/>
              </a:rPr>
              <a:t> 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Својство меса (</a:t>
            </a:r>
            <a:r>
              <a:rPr lang="nl-NL" sz="2800" b="1" i="1">
                <a:latin typeface="Times New Roman" pitchFamily="18" charset="0"/>
              </a:rPr>
              <a:t>органолептичке особине, састав и присуство хранљивих материја у месу</a:t>
            </a:r>
            <a:r>
              <a:rPr lang="nl-NL" sz="2800" b="1">
                <a:latin typeface="Times New Roman" pitchFamily="18" charset="0"/>
              </a:rPr>
              <a:t>) зависе од: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врсте меса</a:t>
            </a:r>
          </a:p>
          <a:p>
            <a:pPr lvl="2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старости и пола животиње</a:t>
            </a:r>
          </a:p>
          <a:p>
            <a:pPr lvl="2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начина припреме</a:t>
            </a:r>
            <a:endParaRPr lang="nl-NL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19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3"/>
          <p:cNvSpPr txBox="1">
            <a:spLocks noChangeArrowheads="1"/>
          </p:cNvSpPr>
          <p:nvPr/>
        </p:nvSpPr>
        <p:spPr bwMode="auto">
          <a:xfrm>
            <a:off x="250825" y="1196975"/>
            <a:ext cx="8588375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nl-NL" sz="2800" b="1" i="1" dirty="0">
                <a:latin typeface="Times New Roman" pitchFamily="18" charset="0"/>
              </a:rPr>
              <a:t>садржај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nl-NL" sz="2800" b="1" i="1" dirty="0">
                <a:latin typeface="Times New Roman" pitchFamily="18" charset="0"/>
              </a:rPr>
              <a:t>меса</a:t>
            </a:r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Просечно месо садржи</a:t>
            </a:r>
            <a:endParaRPr lang="sr-Latn-CS" sz="2400" b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50-70% воде </a:t>
            </a:r>
            <a:r>
              <a:rPr lang="nl-NL" sz="2000" b="1" dirty="0">
                <a:latin typeface="Times New Roman" pitchFamily="18" charset="0"/>
              </a:rPr>
              <a:t>(</a:t>
            </a:r>
            <a:r>
              <a:rPr lang="nl-NL" sz="2000" b="1" i="1" dirty="0">
                <a:latin typeface="Times New Roman" pitchFamily="18" charset="0"/>
              </a:rPr>
              <a:t>проценат опада како расте проценат масти</a:t>
            </a:r>
            <a:r>
              <a:rPr lang="nl-NL" sz="2000" b="1" dirty="0">
                <a:latin typeface="Times New Roman" pitchFamily="18" charset="0"/>
              </a:rPr>
              <a:t>!)</a:t>
            </a:r>
            <a:endParaRPr lang="sr-Latn-CS" sz="20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nl-NL" sz="2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15-20% беланчевина </a:t>
            </a:r>
            <a:r>
              <a:rPr lang="nl-NL" sz="2000" b="1" dirty="0">
                <a:latin typeface="Times New Roman" pitchFamily="18" charset="0"/>
              </a:rPr>
              <a:t>(</a:t>
            </a:r>
            <a:r>
              <a:rPr lang="nl-NL" sz="2000" b="1" i="1" dirty="0">
                <a:latin typeface="Times New Roman" pitchFamily="18" charset="0"/>
              </a:rPr>
              <a:t>убраја у намирнице богате биолошки вредним беланчевинама, јер је однос аминокиселина приближан</a:t>
            </a:r>
            <a:r>
              <a:rPr lang="nl-NL" sz="2000" b="1" dirty="0">
                <a:latin typeface="Times New Roman" pitchFamily="18" charset="0"/>
              </a:rPr>
              <a:t> потребама човека-односи на миоалбумине и глобулине)</a:t>
            </a:r>
            <a:endParaRPr lang="sr-Latn-CS" sz="2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endParaRPr lang="nl-NL" sz="2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2-50% масти </a:t>
            </a:r>
            <a:r>
              <a:rPr lang="nl-NL" sz="2000" b="1" dirty="0">
                <a:latin typeface="Times New Roman" pitchFamily="18" charset="0"/>
              </a:rPr>
              <a:t>(</a:t>
            </a:r>
            <a:r>
              <a:rPr lang="nl-NL" sz="2000" b="1" i="1" dirty="0">
                <a:latin typeface="Times New Roman" pitchFamily="18" charset="0"/>
              </a:rPr>
              <a:t>неки масни делови свињског и јагњећег меса садрже до 70% масти; углавносм су то засићене масне киселине</a:t>
            </a:r>
            <a:r>
              <a:rPr lang="nl-NL" sz="2000" b="1" dirty="0" smtClean="0">
                <a:latin typeface="Times New Roman" pitchFamily="18" charset="0"/>
              </a:rPr>
              <a:t>)</a:t>
            </a:r>
            <a:endParaRPr lang="sr-Cyrl-RS" sz="2000" b="1" dirty="0" smtClean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  <a:cs typeface="Times New Roman" pitchFamily="18" charset="0"/>
              </a:rPr>
              <a:t>Енергетска вредност меса се креће од 120 kcal (пилеће бело месо без кожице) до 650 kcal (масно свињско месо)!</a:t>
            </a:r>
            <a:endParaRPr lang="sr-Latn-RS" sz="2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nl-NL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3"/>
          <p:cNvSpPr txBox="1">
            <a:spLocks noChangeArrowheads="1"/>
          </p:cNvSpPr>
          <p:nvPr/>
        </p:nvSpPr>
        <p:spPr bwMode="auto">
          <a:xfrm>
            <a:off x="1043608" y="692696"/>
            <a:ext cx="76200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nl-NL" sz="2800" b="1" i="1" dirty="0">
                <a:latin typeface="Times New Roman" pitchFamily="18" charset="0"/>
              </a:rPr>
              <a:t>садржај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nl-NL" sz="2800" b="1" i="1" dirty="0">
                <a:latin typeface="Times New Roman" pitchFamily="18" charset="0"/>
              </a:rPr>
              <a:t>меса</a:t>
            </a:r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садржи и </a:t>
            </a:r>
            <a:r>
              <a:rPr lang="nl-NL" sz="2800" b="1" dirty="0" smtClean="0">
                <a:latin typeface="Times New Roman" pitchFamily="18" charset="0"/>
              </a:rPr>
              <a:t>микронутријен</a:t>
            </a:r>
            <a:r>
              <a:rPr lang="sr-Cyrl-RS" sz="2800" b="1" dirty="0" smtClean="0">
                <a:latin typeface="Times New Roman" pitchFamily="18" charset="0"/>
              </a:rPr>
              <a:t>т</a:t>
            </a:r>
            <a:r>
              <a:rPr lang="nl-NL" sz="2800" b="1" dirty="0" smtClean="0">
                <a:latin typeface="Times New Roman" pitchFamily="18" charset="0"/>
              </a:rPr>
              <a:t>е </a:t>
            </a:r>
            <a:r>
              <a:rPr lang="nl-NL" sz="2800" b="1" dirty="0">
                <a:latin typeface="Times New Roman" pitchFamily="18" charset="0"/>
              </a:rPr>
              <a:t>који се добро искоришћавају и то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800" b="1" dirty="0">
                <a:latin typeface="Times New Roman" pitchFamily="18" charset="0"/>
              </a:rPr>
              <a:t>м</a:t>
            </a:r>
            <a:r>
              <a:rPr lang="en-US" sz="2800" b="1" dirty="0" err="1" smtClean="0">
                <a:latin typeface="Times New Roman" pitchFamily="18" charset="0"/>
              </a:rPr>
              <a:t>инерал</a:t>
            </a:r>
            <a:r>
              <a:rPr lang="sr-Cyrl-RS" sz="2800" b="1" dirty="0" smtClean="0">
                <a:latin typeface="Times New Roman" pitchFamily="18" charset="0"/>
              </a:rPr>
              <a:t>н</a:t>
            </a:r>
            <a:r>
              <a:rPr lang="en-US" sz="2800" b="1" dirty="0" smtClean="0">
                <a:latin typeface="Times New Roman" pitchFamily="18" charset="0"/>
              </a:rPr>
              <a:t>e </a:t>
            </a:r>
            <a:r>
              <a:rPr lang="sr-Cyrl-RS" sz="2800" b="1" dirty="0" smtClean="0">
                <a:latin typeface="Times New Roman" pitchFamily="18" charset="0"/>
              </a:rPr>
              <a:t>материје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K, F, Mg, Fe, Co, Cu, Zn</a:t>
            </a:r>
            <a:r>
              <a:rPr lang="en-US" sz="2800" b="1" dirty="0">
                <a:latin typeface="Times New Roman" pitchFamily="18" charset="0"/>
              </a:rPr>
              <a:t>)</a:t>
            </a:r>
            <a:endParaRPr lang="sr-Latn-CS" sz="2800" b="1" dirty="0">
              <a:latin typeface="Times New Roman" pitchFamily="18" charset="0"/>
            </a:endParaRPr>
          </a:p>
          <a:p>
            <a:pPr lvl="1" algn="just"/>
            <a:endParaRPr lang="en-US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sr-Latn-CS" sz="2800" b="1" dirty="0">
                <a:latin typeface="Times New Roman" pitchFamily="18" charset="0"/>
              </a:rPr>
              <a:t>в</a:t>
            </a:r>
            <a:r>
              <a:rPr lang="en-US" sz="2800" b="1" dirty="0" err="1" smtClean="0">
                <a:latin typeface="Times New Roman" pitchFamily="18" charset="0"/>
              </a:rPr>
              <a:t>итам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en-US" sz="2800" b="1" dirty="0" err="1" smtClean="0">
                <a:latin typeface="Times New Roman" pitchFamily="18" charset="0"/>
              </a:rPr>
              <a:t>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B </a:t>
            </a:r>
            <a:r>
              <a:rPr lang="en-US" sz="2800" b="1" i="1" dirty="0" err="1">
                <a:latin typeface="Times New Roman" pitchFamily="18" charset="0"/>
              </a:rPr>
              <a:t>grupe</a:t>
            </a:r>
            <a:r>
              <a:rPr lang="en-US" sz="2800" b="1" i="1" dirty="0">
                <a:latin typeface="Times New Roman" pitchFamily="18" charset="0"/>
              </a:rPr>
              <a:t>, A </a:t>
            </a:r>
            <a:r>
              <a:rPr lang="sr-Cyrl-RS" sz="2800" b="1" i="1" dirty="0" smtClean="0">
                <a:latin typeface="Times New Roman" pitchFamily="18" charset="0"/>
              </a:rPr>
              <a:t>и др</a:t>
            </a:r>
            <a:r>
              <a:rPr lang="en-US" sz="2800" b="1" dirty="0" smtClean="0">
                <a:latin typeface="Times New Roman" pitchFamily="18" charset="0"/>
              </a:rPr>
              <a:t>.)</a:t>
            </a:r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502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3"/>
          <p:cNvSpPr txBox="1">
            <a:spLocks noChangeArrowheads="1"/>
          </p:cNvSpPr>
          <p:nvPr/>
        </p:nvSpPr>
        <p:spPr bwMode="auto">
          <a:xfrm>
            <a:off x="838200" y="2209800"/>
            <a:ext cx="7620000" cy="42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МЕСО И МЕСНЕ ПРАЂЕВИНЕ  - </a:t>
            </a:r>
            <a:r>
              <a:rPr lang="en-US" sz="2800" b="1" i="1">
                <a:latin typeface="Times New Roman" pitchFamily="18" charset="0"/>
              </a:rPr>
              <a:t>чување и обрада</a:t>
            </a:r>
            <a:endParaRPr lang="en-US" sz="2400" b="1" i="1">
              <a:latin typeface="Times New Roman" pitchFamily="18" charset="0"/>
            </a:endParaRP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en-US" sz="2400" b="1">
                <a:latin typeface="Times New Roman" pitchFamily="18" charset="0"/>
              </a:rPr>
              <a:t>Месо се може чувати и обрађивати 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latin typeface="Times New Roman" pitchFamily="18" charset="0"/>
              </a:rPr>
              <a:t>х</a:t>
            </a:r>
            <a:r>
              <a:rPr lang="en-US" sz="2400" b="1" i="1">
                <a:latin typeface="Times New Roman" pitchFamily="18" charset="0"/>
              </a:rPr>
              <a:t>лађење</a:t>
            </a:r>
            <a:r>
              <a:rPr lang="sr-Latn-CS" sz="2400" b="1" i="1">
                <a:latin typeface="Times New Roman" pitchFamily="18" charset="0"/>
              </a:rPr>
              <a:t>м</a:t>
            </a:r>
            <a:r>
              <a:rPr lang="en-US" sz="2400" b="1" i="1">
                <a:latin typeface="Times New Roman" pitchFamily="18" charset="0"/>
              </a:rPr>
              <a:t> и смрзавање</a:t>
            </a:r>
            <a:r>
              <a:rPr lang="sr-Latn-CS" sz="2400" b="1" i="1">
                <a:latin typeface="Times New Roman" pitchFamily="18" charset="0"/>
              </a:rPr>
              <a:t>м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latin typeface="Times New Roman" pitchFamily="18" charset="0"/>
              </a:rPr>
              <a:t>с</a:t>
            </a:r>
            <a:r>
              <a:rPr lang="en-US" sz="2400" b="1" i="1">
                <a:latin typeface="Times New Roman" pitchFamily="18" charset="0"/>
              </a:rPr>
              <a:t>ушење</a:t>
            </a:r>
            <a:r>
              <a:rPr lang="sr-Latn-CS" sz="2400" b="1" i="1">
                <a:latin typeface="Times New Roman" pitchFamily="18" charset="0"/>
              </a:rPr>
              <a:t>м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latin typeface="Times New Roman" pitchFamily="18" charset="0"/>
              </a:rPr>
              <a:t>д</a:t>
            </a:r>
            <a:r>
              <a:rPr lang="en-US" sz="2400" b="1" i="1">
                <a:latin typeface="Times New Roman" pitchFamily="18" charset="0"/>
              </a:rPr>
              <a:t>имљење</a:t>
            </a:r>
            <a:r>
              <a:rPr lang="sr-Latn-CS" sz="2400" b="1" i="1">
                <a:latin typeface="Times New Roman" pitchFamily="18" charset="0"/>
              </a:rPr>
              <a:t>м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latin typeface="Times New Roman" pitchFamily="18" charset="0"/>
              </a:rPr>
              <a:t>с</a:t>
            </a:r>
            <a:r>
              <a:rPr lang="en-US" sz="2400" b="1" i="1">
                <a:latin typeface="Times New Roman" pitchFamily="18" charset="0"/>
              </a:rPr>
              <a:t>аламурење</a:t>
            </a:r>
            <a:r>
              <a:rPr lang="sr-Latn-CS" sz="2400" b="1" i="1">
                <a:latin typeface="Times New Roman" pitchFamily="18" charset="0"/>
              </a:rPr>
              <a:t>м</a:t>
            </a:r>
            <a:endParaRPr lang="en-US" sz="24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400" b="1" i="1">
                <a:latin typeface="Times New Roman" pitchFamily="18" charset="0"/>
              </a:rPr>
              <a:t>прављењем м</a:t>
            </a:r>
            <a:r>
              <a:rPr lang="en-US" sz="2400" b="1" i="1">
                <a:latin typeface="Times New Roman" pitchFamily="18" charset="0"/>
              </a:rPr>
              <a:t>есн</a:t>
            </a:r>
            <a:r>
              <a:rPr lang="sr-Latn-CS" sz="2400" b="1" i="1">
                <a:latin typeface="Times New Roman" pitchFamily="18" charset="0"/>
              </a:rPr>
              <a:t>их</a:t>
            </a:r>
            <a:r>
              <a:rPr lang="en-US" sz="2400" b="1" i="1">
                <a:latin typeface="Times New Roman" pitchFamily="18" charset="0"/>
              </a:rPr>
              <a:t> конзерв</a:t>
            </a:r>
            <a:r>
              <a:rPr lang="sr-Latn-CS" sz="2400" b="1" i="1">
                <a:latin typeface="Times New Roman" pitchFamily="18" charset="0"/>
              </a:rPr>
              <a:t>и</a:t>
            </a:r>
            <a:endParaRPr lang="en-US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6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3"/>
          <p:cNvSpPr txBox="1">
            <a:spLocks noChangeArrowheads="1"/>
          </p:cNvSpPr>
          <p:nvPr/>
        </p:nvSpPr>
        <p:spPr bwMode="auto">
          <a:xfrm>
            <a:off x="838200" y="1905000"/>
            <a:ext cx="7620000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en-US" sz="2800" b="1" i="1" dirty="0" err="1">
                <a:latin typeface="Times New Roman" pitchFamily="18" charset="0"/>
              </a:rPr>
              <a:t>чување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обрада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sz="2400" b="1" i="1" dirty="0" err="1">
                <a:latin typeface="Times New Roman" pitchFamily="18" charset="0"/>
              </a:rPr>
              <a:t>Хлађење</a:t>
            </a:r>
            <a:r>
              <a:rPr lang="en-US" sz="2400" b="1" i="1" dirty="0">
                <a:latin typeface="Times New Roman" pitchFamily="18" charset="0"/>
              </a:rPr>
              <a:t> и </a:t>
            </a:r>
            <a:r>
              <a:rPr lang="en-US" sz="2400" b="1" i="1" dirty="0" err="1">
                <a:latin typeface="Times New Roman" pitchFamily="18" charset="0"/>
              </a:rPr>
              <a:t>смрзавање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После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клања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примарне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обраде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хлађења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0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до</a:t>
            </a:r>
            <a:r>
              <a:rPr lang="en-US" sz="2400" b="1" dirty="0">
                <a:latin typeface="Times New Roman" pitchFamily="18" charset="0"/>
              </a:rPr>
              <a:t> 4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(</a:t>
            </a:r>
            <a:r>
              <a:rPr lang="en-US" sz="2400" b="1" i="1" dirty="0" err="1">
                <a:latin typeface="Times New Roman" pitchFamily="18" charset="0"/>
              </a:rPr>
              <a:t>тзв</a:t>
            </a:r>
            <a:r>
              <a:rPr lang="en-US" sz="2400" b="1" i="1" dirty="0">
                <a:latin typeface="Times New Roman" pitchFamily="18" charset="0"/>
              </a:rPr>
              <a:t>. </a:t>
            </a:r>
            <a:r>
              <a:rPr lang="en-US" sz="2400" b="1" i="1" dirty="0" err="1">
                <a:latin typeface="Times New Roman" pitchFamily="18" charset="0"/>
              </a:rPr>
              <a:t>расхлађено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) </a:t>
            </a:r>
            <a:r>
              <a:rPr lang="en-US" sz="2400" b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може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користити</a:t>
            </a:r>
            <a:endParaRPr lang="sr-Latn-CS" sz="2400" b="1" dirty="0">
              <a:latin typeface="Times New Roman" pitchFamily="18" charset="0"/>
            </a:endParaRPr>
          </a:p>
          <a:p>
            <a:pPr lvl="4" algn="just"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као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сирово</a:t>
            </a:r>
            <a:endParaRPr lang="sr-Latn-CS" sz="2400" b="1" dirty="0">
              <a:latin typeface="Times New Roman" pitchFamily="18" charset="0"/>
            </a:endParaRPr>
          </a:p>
          <a:p>
            <a:pPr lvl="4" algn="just"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кулинарску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обраду</a:t>
            </a:r>
            <a:endParaRPr lang="sr-Latn-CS" sz="2400" b="1" dirty="0">
              <a:latin typeface="Times New Roman" pitchFamily="18" charset="0"/>
            </a:endParaRPr>
          </a:p>
          <a:p>
            <a:pPr lvl="4" algn="just">
              <a:buFontTx/>
              <a:buChar char="•"/>
            </a:pPr>
            <a:r>
              <a:rPr lang="en-US" sz="2400" b="1" dirty="0" err="1">
                <a:latin typeface="Times New Roman" pitchFamily="18" charset="0"/>
              </a:rPr>
              <a:t>припремати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прераду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978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3"/>
          <p:cNvSpPr txBox="1">
            <a:spLocks noChangeArrowheads="1"/>
          </p:cNvSpPr>
          <p:nvPr/>
        </p:nvSpPr>
        <p:spPr bwMode="auto">
          <a:xfrm>
            <a:off x="395536" y="404664"/>
            <a:ext cx="7620000" cy="658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en-US" sz="2800" b="1" i="1" dirty="0" err="1">
                <a:latin typeface="Times New Roman" pitchFamily="18" charset="0"/>
              </a:rPr>
              <a:t>чување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обрада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sz="2400" b="1" i="1" dirty="0" err="1">
                <a:latin typeface="Times New Roman" pitchFamily="18" charset="0"/>
              </a:rPr>
              <a:t>Хлађење</a:t>
            </a:r>
            <a:r>
              <a:rPr lang="en-US" sz="2400" b="1" i="1" dirty="0">
                <a:latin typeface="Times New Roman" pitchFamily="18" charset="0"/>
              </a:rPr>
              <a:t> и </a:t>
            </a:r>
            <a:r>
              <a:rPr lang="en-US" sz="2400" b="1" i="1" dirty="0" err="1">
                <a:latin typeface="Times New Roman" pitchFamily="18" charset="0"/>
              </a:rPr>
              <a:t>смрзавање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Сирово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може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чувати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endParaRPr lang="sr-Latn-CS" sz="2400" b="1" dirty="0">
              <a:latin typeface="Times New Roman" pitchFamily="18" charset="0"/>
            </a:endParaRPr>
          </a:p>
          <a:p>
            <a:pPr lvl="2" algn="just"/>
            <a:endParaRPr lang="en-US" sz="2400" b="1" dirty="0">
              <a:latin typeface="Times New Roman" pitchFamily="18" charset="0"/>
            </a:endParaRPr>
          </a:p>
          <a:p>
            <a:pPr lvl="3" algn="just"/>
            <a:r>
              <a:rPr lang="en-US" sz="24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 dirty="0">
                <a:latin typeface="Times New Roman" pitchFamily="18" charset="0"/>
              </a:rPr>
              <a:t>4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највише</a:t>
            </a:r>
            <a:r>
              <a:rPr lang="en-US" sz="2400" b="1" dirty="0">
                <a:latin typeface="Times New Roman" pitchFamily="18" charset="0"/>
              </a:rPr>
              <a:t> 10 </a:t>
            </a:r>
            <a:r>
              <a:rPr lang="en-US" sz="2400" b="1" dirty="0" err="1">
                <a:latin typeface="Times New Roman" pitchFamily="18" charset="0"/>
              </a:rPr>
              <a:t>дана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</a:rPr>
              <a:t>(“</a:t>
            </a:r>
            <a:r>
              <a:rPr lang="en-US" sz="2400" b="1" i="1" dirty="0" err="1">
                <a:latin typeface="Times New Roman" pitchFamily="18" charset="0"/>
              </a:rPr>
              <a:t>расхлађено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месо</a:t>
            </a:r>
            <a:r>
              <a:rPr lang="en-US" sz="2400" b="1" i="1" dirty="0">
                <a:latin typeface="Times New Roman" pitchFamily="18" charset="0"/>
              </a:rPr>
              <a:t>”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3"/>
            <a:r>
              <a:rPr lang="en-US" sz="24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 dirty="0">
                <a:latin typeface="Times New Roman" pitchFamily="18" charset="0"/>
              </a:rPr>
              <a:t>0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највише</a:t>
            </a:r>
            <a:r>
              <a:rPr lang="en-US" sz="2400" b="1" dirty="0">
                <a:latin typeface="Times New Roman" pitchFamily="18" charset="0"/>
              </a:rPr>
              <a:t> 30 </a:t>
            </a:r>
            <a:r>
              <a:rPr lang="en-US" sz="2400" b="1" dirty="0" err="1">
                <a:latin typeface="Times New Roman" pitchFamily="18" charset="0"/>
              </a:rPr>
              <a:t>дана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i="1" dirty="0">
                <a:latin typeface="Times New Roman" pitchFamily="18" charset="0"/>
              </a:rPr>
              <a:t>(“</a:t>
            </a:r>
            <a:r>
              <a:rPr lang="en-US" sz="2400" b="1" i="1" dirty="0" err="1">
                <a:latin typeface="Times New Roman" pitchFamily="18" charset="0"/>
              </a:rPr>
              <a:t>прохлађено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месо</a:t>
            </a:r>
            <a:r>
              <a:rPr lang="en-US" sz="2400" b="1" i="1" dirty="0">
                <a:latin typeface="Times New Roman" pitchFamily="18" charset="0"/>
              </a:rPr>
              <a:t>”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marL="1714500" lvl="3" indent="-342900">
              <a:buFont typeface="Wingdings"/>
              <a:buChar char="Ø"/>
            </a:pPr>
            <a:r>
              <a:rPr lang="en-US" sz="2400" b="1" dirty="0" smtClean="0">
                <a:latin typeface="Times New Roman" pitchFamily="18" charset="0"/>
              </a:rPr>
              <a:t>-</a:t>
            </a:r>
            <a:r>
              <a:rPr lang="en-US" sz="2400" b="1" dirty="0">
                <a:latin typeface="Times New Roman" pitchFamily="18" charset="0"/>
              </a:rPr>
              <a:t>18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до</a:t>
            </a:r>
            <a:r>
              <a:rPr lang="en-US" sz="2400" b="1" dirty="0">
                <a:latin typeface="Times New Roman" pitchFamily="18" charset="0"/>
              </a:rPr>
              <a:t> -30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највише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до</a:t>
            </a:r>
            <a:r>
              <a:rPr lang="en-US" sz="2400" b="1" dirty="0">
                <a:latin typeface="Times New Roman" pitchFamily="18" charset="0"/>
              </a:rPr>
              <a:t> 1 </a:t>
            </a:r>
            <a:r>
              <a:rPr lang="en-US" sz="2400" b="1" dirty="0" err="1" smtClean="0">
                <a:latin typeface="Times New Roman" pitchFamily="18" charset="0"/>
              </a:rPr>
              <a:t>године</a:t>
            </a:r>
            <a:endParaRPr lang="sr-Cyrl-RS" sz="2400" b="1" dirty="0" smtClean="0">
              <a:latin typeface="Times New Roman" pitchFamily="18" charset="0"/>
            </a:endParaRPr>
          </a:p>
          <a:p>
            <a:pPr lvl="3"/>
            <a:r>
              <a:rPr lang="en-US" sz="2400" b="1" dirty="0" err="1">
                <a:latin typeface="Times New Roman" pitchFamily="18" charset="0"/>
              </a:rPr>
              <a:t>Хранљива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вредност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меса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остаје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очувана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поступак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замрзавања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правилно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изведен</a:t>
            </a:r>
            <a:r>
              <a:rPr lang="en-US" sz="2400" b="1" dirty="0">
                <a:latin typeface="Times New Roman" pitchFamily="18" charset="0"/>
              </a:rPr>
              <a:t>, а </a:t>
            </a:r>
            <a:r>
              <a:rPr lang="en-US" sz="2400" b="1" dirty="0" err="1">
                <a:latin typeface="Times New Roman" pitchFamily="18" charset="0"/>
              </a:rPr>
              <a:t>одмрзавање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постепено</a:t>
            </a:r>
            <a:r>
              <a:rPr lang="en-US" sz="2400" b="1" dirty="0">
                <a:latin typeface="Times New Roman" pitchFamily="18" charset="0"/>
              </a:rPr>
              <a:t>!</a:t>
            </a:r>
          </a:p>
          <a:p>
            <a:pPr marL="1714500" lvl="3" indent="-342900">
              <a:buFont typeface="Wingdings"/>
              <a:buChar char="Ø"/>
            </a:pP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7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3"/>
          <p:cNvSpPr txBox="1">
            <a:spLocks noChangeArrowheads="1"/>
          </p:cNvSpPr>
          <p:nvPr/>
        </p:nvSpPr>
        <p:spPr bwMode="auto">
          <a:xfrm>
            <a:off x="76200" y="152400"/>
            <a:ext cx="8991600" cy="677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en-US" sz="2800" b="1" i="1" dirty="0" err="1">
                <a:latin typeface="Times New Roman" pitchFamily="18" charset="0"/>
              </a:rPr>
              <a:t>чување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обрада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sr-Cyrl-RS" sz="2400" b="1" i="1" dirty="0" smtClean="0">
              <a:latin typeface="Times New Roman" pitchFamily="18" charset="0"/>
            </a:endParaRPr>
          </a:p>
          <a:p>
            <a:pPr algn="ctr"/>
            <a:r>
              <a:rPr lang="en-US" sz="2400" b="1" i="1" dirty="0" err="1" smtClean="0">
                <a:latin typeface="Times New Roman" pitchFamily="18" charset="0"/>
              </a:rPr>
              <a:t>Сушење</a:t>
            </a:r>
            <a:endParaRPr lang="en-US" sz="2400" b="1" i="1" dirty="0">
              <a:latin typeface="Times New Roman" pitchFamily="18" charset="0"/>
            </a:endParaRPr>
          </a:p>
          <a:p>
            <a:pPr lvl="2"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конзервира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излагањем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струјању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ваздуха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губитком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воде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се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зауставља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ферментација</a:t>
            </a:r>
            <a:r>
              <a:rPr lang="en-US" sz="2400" b="1" i="1" dirty="0">
                <a:latin typeface="Times New Roman" pitchFamily="18" charset="0"/>
              </a:rPr>
              <a:t> и </a:t>
            </a:r>
            <a:r>
              <a:rPr lang="en-US" sz="2400" b="1" i="1" dirty="0" err="1">
                <a:latin typeface="Times New Roman" pitchFamily="18" charset="0"/>
              </a:rPr>
              <a:t>деловање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микроорганизама</a:t>
            </a:r>
            <a:r>
              <a:rPr lang="en-US" sz="2400" b="1" dirty="0">
                <a:latin typeface="Times New Roman" pitchFamily="18" charset="0"/>
              </a:rPr>
              <a:t>)</a:t>
            </a:r>
            <a:r>
              <a:rPr lang="sr-Latn-CS" sz="2400" b="1" dirty="0">
                <a:latin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sr-Cyrl-RS" sz="2400" b="1" i="1" dirty="0" smtClean="0">
              <a:latin typeface="Times New Roman" pitchFamily="18" charset="0"/>
            </a:endParaRPr>
          </a:p>
          <a:p>
            <a:pPr algn="just"/>
            <a:endParaRPr lang="sr-Cyrl-RS" sz="2400" b="1" i="1" dirty="0" smtClean="0">
              <a:latin typeface="Times New Roman" pitchFamily="18" charset="0"/>
            </a:endParaRPr>
          </a:p>
          <a:p>
            <a:pPr algn="just"/>
            <a:endParaRPr lang="en-US" sz="2400" b="1" i="1" dirty="0">
              <a:latin typeface="Times New Roman" pitchFamily="18" charset="0"/>
            </a:endParaRPr>
          </a:p>
          <a:p>
            <a:pPr algn="ctr"/>
            <a:endParaRPr lang="sr-Cyrl-RS" sz="2400" b="1" i="1" dirty="0" smtClean="0">
              <a:latin typeface="Times New Roman" pitchFamily="18" charset="0"/>
            </a:endParaRPr>
          </a:p>
          <a:p>
            <a:pPr algn="ctr"/>
            <a:r>
              <a:rPr lang="en-US" sz="2400" b="1" i="1" dirty="0" err="1" smtClean="0">
                <a:latin typeface="Times New Roman" pitchFamily="18" charset="0"/>
              </a:rPr>
              <a:t>Димљење</a:t>
            </a:r>
            <a:endParaRPr lang="en-US" sz="2400" b="1" i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 smtClean="0">
                <a:latin typeface="Times New Roman" pitchFamily="18" charset="0"/>
              </a:rPr>
              <a:t>Месо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усоли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па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излаже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хладном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диму</a:t>
            </a:r>
            <a:r>
              <a:rPr lang="en-US" sz="2400" b="1" i="1" dirty="0">
                <a:latin typeface="Times New Roman" pitchFamily="18" charset="0"/>
              </a:rPr>
              <a:t> (25 </a:t>
            </a:r>
            <a:r>
              <a:rPr lang="en-US" sz="2400" b="1" i="1" baseline="30000" dirty="0" smtClean="0">
                <a:latin typeface="Times New Roman" pitchFamily="18" charset="0"/>
              </a:rPr>
              <a:t>0</a:t>
            </a:r>
            <a:r>
              <a:rPr lang="sr-Cyrl-RS" sz="2400" b="1" i="1" dirty="0" smtClean="0">
                <a:latin typeface="Times New Roman" pitchFamily="18" charset="0"/>
              </a:rPr>
              <a:t>С</a:t>
            </a:r>
            <a:r>
              <a:rPr lang="en-US" sz="2400" b="1" i="1" dirty="0" smtClean="0">
                <a:latin typeface="Times New Roman" pitchFamily="18" charset="0"/>
              </a:rPr>
              <a:t>) </a:t>
            </a:r>
            <a:r>
              <a:rPr lang="en-US" sz="2400" b="1" i="1" dirty="0" err="1">
                <a:latin typeface="Times New Roman" pitchFamily="18" charset="0"/>
              </a:rPr>
              <a:t>или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топлом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диму</a:t>
            </a:r>
            <a:r>
              <a:rPr lang="en-US" sz="2400" b="1" i="1" dirty="0">
                <a:latin typeface="Times New Roman" pitchFamily="18" charset="0"/>
              </a:rPr>
              <a:t> (</a:t>
            </a:r>
            <a:r>
              <a:rPr lang="en-US" sz="2400" b="1" dirty="0">
                <a:latin typeface="Times New Roman" pitchFamily="18" charset="0"/>
              </a:rPr>
              <a:t>65-80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). </a:t>
            </a:r>
            <a:endParaRPr lang="en-US" sz="2400" b="1" dirty="0">
              <a:latin typeface="Times New Roman" pitchFamily="18" charset="0"/>
            </a:endParaRPr>
          </a:p>
          <a:p>
            <a:pPr lvl="2"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Побољшава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мирис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укус</a:t>
            </a:r>
            <a:r>
              <a:rPr lang="en-US" sz="2400" b="1" dirty="0" smtClean="0">
                <a:latin typeface="Times New Roman" pitchFamily="18" charset="0"/>
              </a:rPr>
              <a:t>.</a:t>
            </a:r>
            <a:endParaRPr lang="sr-Cyrl-RS" sz="2400" b="1" dirty="0" smtClean="0">
              <a:latin typeface="Times New Roman" pitchFamily="18" charset="0"/>
            </a:endParaRPr>
          </a:p>
          <a:p>
            <a:pPr lvl="2" algn="just"/>
            <a:endParaRPr lang="sr-Cyrl-RS" sz="2400" b="1" dirty="0" smtClean="0">
              <a:latin typeface="Times New Roman" pitchFamily="18" charset="0"/>
            </a:endParaRPr>
          </a:p>
          <a:p>
            <a:pPr algn="ctr"/>
            <a:r>
              <a:rPr lang="en-US" sz="2400" b="1" i="1" dirty="0" err="1">
                <a:latin typeface="Times New Roman" pitchFamily="18" charset="0"/>
              </a:rPr>
              <a:t>Саламурење</a:t>
            </a:r>
            <a:endParaRPr lang="en-US" sz="2400" b="1" i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 smtClean="0">
                <a:latin typeface="Times New Roman" pitchFamily="18" charset="0"/>
              </a:rPr>
              <a:t>Месо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третира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сољу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помешаном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нитритима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нитратима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полифосфатима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шећером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др</a:t>
            </a:r>
            <a:r>
              <a:rPr lang="en-US" sz="2400" b="1" dirty="0">
                <a:latin typeface="Times New Roman" pitchFamily="18" charset="0"/>
              </a:rPr>
              <a:t>. </a:t>
            </a:r>
          </a:p>
          <a:p>
            <a:pPr lvl="2" algn="just"/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41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3"/>
          <p:cNvSpPr txBox="1">
            <a:spLocks noChangeArrowheads="1"/>
          </p:cNvSpPr>
          <p:nvPr/>
        </p:nvSpPr>
        <p:spPr bwMode="auto">
          <a:xfrm>
            <a:off x="827088" y="1268413"/>
            <a:ext cx="76200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nl-NL" sz="14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МЕСО И МЕСНЕ ПРАЂЕВИНЕ  - </a:t>
            </a:r>
            <a:r>
              <a:rPr lang="en-US" sz="2800" b="1" i="1" dirty="0" err="1">
                <a:latin typeface="Times New Roman" pitchFamily="18" charset="0"/>
              </a:rPr>
              <a:t>чување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обрада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sz="1400" b="1" i="1" dirty="0">
              <a:latin typeface="Times New Roman" pitchFamily="18" charset="0"/>
            </a:endParaRPr>
          </a:p>
          <a:p>
            <a:pPr algn="just"/>
            <a:r>
              <a:rPr lang="en-US" sz="2400" b="1" i="1" dirty="0" err="1">
                <a:latin typeface="Times New Roman" pitchFamily="18" charset="0"/>
              </a:rPr>
              <a:t>Месне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конзерве</a:t>
            </a:r>
            <a:endParaRPr lang="sr-Latn-CS" sz="2400" b="1" i="1" dirty="0">
              <a:latin typeface="Times New Roman" pitchFamily="18" charset="0"/>
            </a:endParaRPr>
          </a:p>
          <a:p>
            <a:pPr algn="just"/>
            <a:endParaRPr lang="en-US" sz="1600" b="1" i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кулинарски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припреми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стави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лименке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које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излажу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120 </a:t>
            </a:r>
            <a:r>
              <a:rPr lang="en-US" sz="2400" b="1" baseline="30000" dirty="0" smtClean="0">
                <a:latin typeface="Times New Roman" pitchFamily="18" charset="0"/>
              </a:rPr>
              <a:t>0</a:t>
            </a:r>
            <a:r>
              <a:rPr lang="sr-Cyrl-RS" sz="2400" b="1" dirty="0" smtClean="0">
                <a:latin typeface="Times New Roman" pitchFamily="18" charset="0"/>
              </a:rPr>
              <a:t>С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и </a:t>
            </a:r>
            <a:r>
              <a:rPr lang="en-US" sz="2400" b="1" dirty="0" err="1">
                <a:latin typeface="Times New Roman" pitchFamily="18" charset="0"/>
              </a:rPr>
              <a:t>притиску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1 </a:t>
            </a:r>
            <a:r>
              <a:rPr lang="en-US" sz="2400" b="1" dirty="0" err="1" smtClean="0">
                <a:latin typeface="Times New Roman" pitchFamily="18" charset="0"/>
              </a:rPr>
              <a:t>атм</a:t>
            </a:r>
            <a:r>
              <a:rPr lang="sr-Cyrl-RS" sz="2400" b="1" dirty="0" smtClean="0">
                <a:latin typeface="Times New Roman" pitchFamily="18" charset="0"/>
              </a:rPr>
              <a:t>осфере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</a:rPr>
              <a:t>у </a:t>
            </a:r>
            <a:r>
              <a:rPr lang="en-US" sz="2400" b="1" dirty="0" err="1">
                <a:latin typeface="Times New Roman" pitchFamily="18" charset="0"/>
              </a:rPr>
              <a:t>аутоклаву</a:t>
            </a:r>
            <a:r>
              <a:rPr lang="en-US" sz="2400" b="1" dirty="0">
                <a:latin typeface="Times New Roman" pitchFamily="18" charset="0"/>
              </a:rPr>
              <a:t>. </a:t>
            </a:r>
            <a:endParaRPr lang="sr-Latn-CS" sz="2400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Трајање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стерилизације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зависи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величине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лименке</a:t>
            </a:r>
            <a:r>
              <a:rPr lang="en-US" sz="2400" b="1" dirty="0">
                <a:latin typeface="Times New Roman" pitchFamily="18" charset="0"/>
              </a:rPr>
              <a:t>. </a:t>
            </a:r>
            <a:endParaRPr lang="sr-Latn-CS" sz="2400" b="1" dirty="0">
              <a:latin typeface="Times New Roman" pitchFamily="18" charset="0"/>
            </a:endParaRPr>
          </a:p>
          <a:p>
            <a:pPr lvl="2" algn="just"/>
            <a:r>
              <a:rPr lang="en-US" sz="2400" b="1" dirty="0" err="1">
                <a:latin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овај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начин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месо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може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чувати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веома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дуго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собној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температури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сувој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проветреној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просторији</a:t>
            </a:r>
            <a:r>
              <a:rPr lang="en-US" sz="2400" b="1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93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7913688" cy="6032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sr-Cyrl-RS" sz="2400" b="1" dirty="0" smtClean="0">
              <a:latin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</a:rPr>
              <a:t>РИБЕ </a:t>
            </a:r>
            <a:r>
              <a:rPr lang="en-US" sz="2400" b="1" dirty="0">
                <a:latin typeface="Times New Roman" pitchFamily="18" charset="0"/>
              </a:rPr>
              <a:t>И ПР</a:t>
            </a:r>
            <a:r>
              <a:rPr lang="sr-Latn-CS" sz="2400" b="1" dirty="0">
                <a:latin typeface="Times New Roman" pitchFamily="18" charset="0"/>
              </a:rPr>
              <a:t>ОИ</a:t>
            </a:r>
            <a:r>
              <a:rPr lang="en-US" sz="2400" b="1" dirty="0">
                <a:latin typeface="Times New Roman" pitchFamily="18" charset="0"/>
              </a:rPr>
              <a:t>ЗВОДИ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r>
              <a:rPr lang="en-US" sz="2400" b="1" dirty="0" err="1" smtClean="0">
                <a:latin typeface="Times New Roman" pitchFamily="18" charset="0"/>
              </a:rPr>
              <a:t>Удео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рибе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исхрани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људи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нашој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земљи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ни</a:t>
            </a:r>
            <a:r>
              <a:rPr lang="en-US" sz="2400" b="1" dirty="0">
                <a:latin typeface="Times New Roman" pitchFamily="18" charset="0"/>
              </a:rPr>
              <a:t> 10 г</a:t>
            </a:r>
            <a:r>
              <a:rPr lang="sr-Cyrl-RS" sz="2400" b="1" dirty="0">
                <a:latin typeface="Times New Roman" pitchFamily="18" charset="0"/>
              </a:rPr>
              <a:t>рама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дневно</a:t>
            </a:r>
            <a:r>
              <a:rPr lang="en-US" sz="2400" b="1" dirty="0">
                <a:latin typeface="Times New Roman" pitchFamily="18" charset="0"/>
              </a:rPr>
              <a:t>!</a:t>
            </a:r>
            <a:endParaRPr lang="nl-NL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i="1" dirty="0" err="1" smtClean="0">
                <a:latin typeface="Times New Roman" pitchFamily="18" charset="0"/>
              </a:rPr>
              <a:t>својства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и </a:t>
            </a:r>
            <a:r>
              <a:rPr lang="en-US" sz="2800" b="1" i="1" dirty="0" err="1">
                <a:latin typeface="Times New Roman" pitchFamily="18" charset="0"/>
              </a:rPr>
              <a:t>хемијске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особине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Зависе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врсте</a:t>
            </a:r>
            <a:endParaRPr lang="en-US" sz="2800" b="1" dirty="0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порекла</a:t>
            </a:r>
            <a:endParaRPr lang="en-US" sz="2800" b="1" dirty="0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старости</a:t>
            </a:r>
            <a:endParaRPr lang="en-US" sz="2800" b="1" dirty="0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исхране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риба</a:t>
            </a:r>
            <a:endParaRPr lang="en-US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608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3"/>
          <p:cNvSpPr txBox="1">
            <a:spLocks noChangeArrowheads="1"/>
          </p:cNvSpPr>
          <p:nvPr/>
        </p:nvSpPr>
        <p:spPr bwMode="auto">
          <a:xfrm>
            <a:off x="304800" y="1268413"/>
            <a:ext cx="853440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РИБЕ И ПР</a:t>
            </a:r>
            <a:r>
              <a:rPr lang="sr-Latn-CS" sz="2800" b="1" dirty="0">
                <a:latin typeface="Times New Roman" pitchFamily="18" charset="0"/>
              </a:rPr>
              <a:t>О</a:t>
            </a:r>
            <a:r>
              <a:rPr lang="en-US" sz="2800" b="1" dirty="0">
                <a:latin typeface="Times New Roman" pitchFamily="18" charset="0"/>
              </a:rPr>
              <a:t>ИЗВОДИ - </a:t>
            </a:r>
            <a:r>
              <a:rPr lang="en-US" sz="2800" b="1" i="1" dirty="0" err="1">
                <a:latin typeface="Times New Roman" pitchFamily="18" charset="0"/>
              </a:rPr>
              <a:t>подела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Риба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може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бити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i="1" dirty="0" err="1">
                <a:latin typeface="Times New Roman" pitchFamily="18" charset="0"/>
              </a:rPr>
              <a:t>Бела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риба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</a:rPr>
              <a:t>ослић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зубатац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смуђ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пастрмка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др</a:t>
            </a:r>
            <a:r>
              <a:rPr lang="en-US" sz="2800" b="1" dirty="0" smtClean="0">
                <a:latin typeface="Times New Roman" pitchFamily="18" charset="0"/>
              </a:rPr>
              <a:t>.)</a:t>
            </a:r>
            <a:r>
              <a:rPr lang="sr-Cyrl-RS" sz="2800" b="1" dirty="0" smtClean="0">
                <a:latin typeface="Times New Roman" pitchFamily="18" charset="0"/>
              </a:rPr>
              <a:t> и</a:t>
            </a:r>
            <a:endParaRPr lang="en-US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en-US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i="1" dirty="0" err="1">
                <a:latin typeface="Times New Roman" pitchFamily="18" charset="0"/>
              </a:rPr>
              <a:t>Масна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риба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dirty="0" err="1">
                <a:latin typeface="Times New Roman" pitchFamily="18" charset="0"/>
              </a:rPr>
              <a:t>сардела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бакалар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скуша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харинга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шаран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лосос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толстолобик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др</a:t>
            </a:r>
            <a:r>
              <a:rPr lang="en-US" sz="2800" b="1" dirty="0">
                <a:latin typeface="Times New Roman" pitchFamily="18" charset="0"/>
              </a:rPr>
              <a:t>.)</a:t>
            </a:r>
          </a:p>
          <a:p>
            <a:pPr lvl="1" algn="just">
              <a:buFontTx/>
              <a:buChar char="•"/>
            </a:pPr>
            <a:endParaRPr lang="sr-Cyrl-RS" b="1" i="1" dirty="0" smtClean="0">
              <a:latin typeface="Times New Roman" pitchFamily="18" charset="0"/>
            </a:endParaRPr>
          </a:p>
          <a:p>
            <a:pPr lvl="1" algn="just"/>
            <a:r>
              <a:rPr lang="sr-Cyrl-RS" sz="2800" b="1" i="1" dirty="0" smtClean="0">
                <a:latin typeface="Times New Roman" pitchFamily="18" charset="0"/>
              </a:rPr>
              <a:t>Овој групи су додати и </a:t>
            </a:r>
            <a:r>
              <a:rPr lang="sr-Cyrl-RS" sz="2800" b="1" i="1" dirty="0">
                <a:latin typeface="Times New Roman" pitchFamily="18" charset="0"/>
              </a:rPr>
              <a:t> </a:t>
            </a:r>
            <a:r>
              <a:rPr lang="sr-Cyrl-RS" sz="2800" b="1" i="1" dirty="0" smtClean="0">
                <a:latin typeface="Times New Roman" pitchFamily="18" charset="0"/>
              </a:rPr>
              <a:t>ш</a:t>
            </a:r>
            <a:r>
              <a:rPr lang="en-US" sz="2800" b="1" i="1" dirty="0" err="1" smtClean="0">
                <a:latin typeface="Times New Roman" pitchFamily="18" charset="0"/>
              </a:rPr>
              <a:t>кољке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  <a:r>
              <a:rPr lang="en-US" sz="2800" b="1" i="1" dirty="0">
                <a:latin typeface="Times New Roman" pitchFamily="18" charset="0"/>
              </a:rPr>
              <a:t>и </a:t>
            </a:r>
            <a:r>
              <a:rPr lang="en-US" sz="2800" b="1" i="1" dirty="0" err="1" smtClean="0">
                <a:latin typeface="Times New Roman" pitchFamily="18" charset="0"/>
              </a:rPr>
              <a:t>ракови</a:t>
            </a:r>
            <a:r>
              <a:rPr lang="sr-Cyrl-RS" sz="2800" b="1" i="1" dirty="0" smtClean="0">
                <a:latin typeface="Times New Roman" pitchFamily="18" charset="0"/>
              </a:rPr>
              <a:t> (као и остали морски и речни мекушци) иако не припадају рибама</a:t>
            </a:r>
            <a:endParaRPr lang="en-US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042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Енергетски елементи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Угљени хидрати</a:t>
            </a:r>
          </a:p>
          <a:p>
            <a:r>
              <a:rPr lang="sr-Cyrl-RS" dirty="0" smtClean="0"/>
              <a:t>Масти </a:t>
            </a:r>
          </a:p>
          <a:p>
            <a:r>
              <a:rPr lang="sr-Cyrl-RS" dirty="0" smtClean="0"/>
              <a:t>Беланчевине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219854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3"/>
          <p:cNvSpPr txBox="1">
            <a:spLocks noChangeArrowheads="1"/>
          </p:cNvSpPr>
          <p:nvPr/>
        </p:nvSpPr>
        <p:spPr bwMode="auto">
          <a:xfrm>
            <a:off x="755650" y="990600"/>
            <a:ext cx="7620000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РИБЕ И ПР</a:t>
            </a:r>
            <a:r>
              <a:rPr lang="sr-Latn-CS" sz="2800" b="1" dirty="0">
                <a:latin typeface="Times New Roman" pitchFamily="18" charset="0"/>
              </a:rPr>
              <a:t>О</a:t>
            </a:r>
            <a:r>
              <a:rPr lang="en-US" sz="2800" b="1" dirty="0">
                <a:latin typeface="Times New Roman" pitchFamily="18" charset="0"/>
              </a:rPr>
              <a:t>ИЗВОДИ - </a:t>
            </a:r>
            <a:r>
              <a:rPr lang="en-US" sz="2800" b="1" i="1" dirty="0" err="1">
                <a:latin typeface="Times New Roman" pitchFamily="18" charset="0"/>
              </a:rPr>
              <a:t>својства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r>
              <a:rPr lang="en-US" sz="2400" b="1" dirty="0" err="1">
                <a:latin typeface="Times New Roman" pitchFamily="18" charset="0"/>
              </a:rPr>
              <a:t>Рибе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богате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високо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квалитетним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беланчевинама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есенцијалним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аминокиселинама</a:t>
            </a:r>
            <a:r>
              <a:rPr lang="en-US" sz="2400" b="1" i="1" dirty="0">
                <a:latin typeface="Times New Roman" pitchFamily="18" charset="0"/>
              </a:rPr>
              <a:t> – 16-23%</a:t>
            </a:r>
            <a:r>
              <a:rPr lang="en-US" sz="2400" b="1" dirty="0">
                <a:latin typeface="Times New Roman" pitchFamily="18" charset="0"/>
              </a:rPr>
              <a:t>)</a:t>
            </a:r>
            <a:r>
              <a:rPr lang="sr-Latn-CS" sz="2400" b="1" i="1" dirty="0">
                <a:latin typeface="Times New Roman" pitchFamily="18" charset="0"/>
              </a:rPr>
              <a:t>!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Садржај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зависи</a:t>
            </a:r>
            <a:r>
              <a:rPr lang="sr-Latn-CS" sz="2800" b="1" dirty="0">
                <a:latin typeface="Times New Roman" pitchFamily="18" charset="0"/>
              </a:rPr>
              <a:t> од врсте рибе и у: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белој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је </a:t>
            </a:r>
            <a:r>
              <a:rPr lang="en-US" sz="2800" b="1" dirty="0" err="1">
                <a:latin typeface="Times New Roman" pitchFamily="18" charset="0"/>
              </a:rPr>
              <a:t>низак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до</a:t>
            </a:r>
            <a:r>
              <a:rPr lang="en-US" sz="2800" b="1" i="1" dirty="0">
                <a:latin typeface="Times New Roman" pitchFamily="18" charset="0"/>
              </a:rPr>
              <a:t> 4%</a:t>
            </a:r>
            <a:r>
              <a:rPr lang="en-US" sz="2800" b="1" dirty="0">
                <a:latin typeface="Times New Roman" pitchFamily="18" charset="0"/>
              </a:rPr>
              <a:t>), а </a:t>
            </a:r>
            <a:r>
              <a:rPr lang="en-US" sz="2800" b="1" dirty="0" err="1">
                <a:latin typeface="Times New Roman" pitchFamily="18" charset="0"/>
              </a:rPr>
              <a:t>висок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воде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74-80%</a:t>
            </a:r>
            <a:r>
              <a:rPr lang="en-US" sz="2800" b="1" dirty="0">
                <a:latin typeface="Times New Roman" pitchFamily="18" charset="0"/>
              </a:rPr>
              <a:t>) </a:t>
            </a:r>
            <a:endParaRPr lang="sr-Latn-CS" sz="2800" b="1" dirty="0">
              <a:latin typeface="Times New Roman" pitchFamily="18" charset="0"/>
            </a:endParaRPr>
          </a:p>
          <a:p>
            <a:pPr lvl="1" algn="just"/>
            <a:endParaRPr lang="en-US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масној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Latn-CS" sz="2800" b="1" dirty="0">
                <a:latin typeface="Times New Roman" pitchFamily="18" charset="0"/>
              </a:rPr>
              <a:t>је </a:t>
            </a:r>
            <a:r>
              <a:rPr lang="en-US" sz="2800" b="1" dirty="0" err="1">
                <a:latin typeface="Times New Roman" pitchFamily="18" charset="0"/>
              </a:rPr>
              <a:t>висок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до</a:t>
            </a:r>
            <a:r>
              <a:rPr lang="en-US" sz="2800" b="1" i="1" dirty="0">
                <a:latin typeface="Times New Roman" pitchFamily="18" charset="0"/>
              </a:rPr>
              <a:t> 10%</a:t>
            </a:r>
            <a:r>
              <a:rPr lang="en-US" sz="2800" b="1" dirty="0">
                <a:latin typeface="Times New Roman" pitchFamily="18" charset="0"/>
              </a:rPr>
              <a:t>) и </a:t>
            </a:r>
            <a:r>
              <a:rPr lang="en-US" sz="2800" b="1" dirty="0" err="1">
                <a:latin typeface="Times New Roman" pitchFamily="18" charset="0"/>
              </a:rPr>
              <a:t>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незасићених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киселина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нижи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воде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до</a:t>
            </a:r>
            <a:r>
              <a:rPr lang="en-US" sz="2800" b="1" i="1" dirty="0">
                <a:latin typeface="Times New Roman" pitchFamily="18" charset="0"/>
              </a:rPr>
              <a:t> 70%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896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7620000" cy="369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РИБЕ И ПР</a:t>
            </a:r>
            <a:r>
              <a:rPr lang="sr-Latn-CS" sz="2800" b="1">
                <a:latin typeface="Times New Roman" pitchFamily="18" charset="0"/>
              </a:rPr>
              <a:t>О</a:t>
            </a:r>
            <a:r>
              <a:rPr lang="en-US" sz="2800" b="1">
                <a:latin typeface="Times New Roman" pitchFamily="18" charset="0"/>
              </a:rPr>
              <a:t>ИЗВОДИ - </a:t>
            </a:r>
            <a:r>
              <a:rPr lang="en-US" sz="2800" b="1" i="1">
                <a:latin typeface="Times New Roman" pitchFamily="18" charset="0"/>
              </a:rPr>
              <a:t>својства</a:t>
            </a: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Садржај воде је у: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белој риби висок (</a:t>
            </a:r>
            <a:r>
              <a:rPr lang="en-US" sz="2800" b="1" i="1">
                <a:latin typeface="Times New Roman" pitchFamily="18" charset="0"/>
              </a:rPr>
              <a:t>74-80%</a:t>
            </a:r>
            <a:r>
              <a:rPr lang="en-US" sz="2800" b="1">
                <a:latin typeface="Times New Roman" pitchFamily="18" charset="0"/>
              </a:rPr>
              <a:t>) </a:t>
            </a:r>
          </a:p>
          <a:p>
            <a:pPr lvl="1">
              <a:buFontTx/>
              <a:buChar char="•"/>
            </a:pPr>
            <a:endParaRPr lang="en-US" sz="2800">
              <a:latin typeface="Wingdings" pitchFamily="2" charset="2"/>
              <a:cs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масној риби нижи (</a:t>
            </a:r>
            <a:r>
              <a:rPr lang="en-US" sz="2800" b="1" i="1">
                <a:latin typeface="Times New Roman" pitchFamily="18" charset="0"/>
              </a:rPr>
              <a:t>до 70%</a:t>
            </a:r>
            <a:r>
              <a:rPr lang="en-US" sz="2800" b="1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05179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3"/>
          <p:cNvSpPr txBox="1">
            <a:spLocks noChangeArrowheads="1"/>
          </p:cNvSpPr>
          <p:nvPr/>
        </p:nvSpPr>
        <p:spPr bwMode="auto">
          <a:xfrm>
            <a:off x="827088" y="1125538"/>
            <a:ext cx="762000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РИБЕ И ПРИ</a:t>
            </a:r>
            <a:r>
              <a:rPr lang="sr-Latn-CS" sz="2800" b="1" dirty="0">
                <a:latin typeface="Times New Roman" pitchFamily="18" charset="0"/>
              </a:rPr>
              <a:t>О</a:t>
            </a:r>
            <a:r>
              <a:rPr lang="en-US" sz="2800" b="1" dirty="0">
                <a:latin typeface="Times New Roman" pitchFamily="18" charset="0"/>
              </a:rPr>
              <a:t>ЗВОДИ - </a:t>
            </a:r>
            <a:r>
              <a:rPr lang="en-US" sz="2800" b="1" i="1" dirty="0" err="1">
                <a:latin typeface="Times New Roman" pitchFamily="18" charset="0"/>
              </a:rPr>
              <a:t>својства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Садржај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угљених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хидрата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0,5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1%, </a:t>
            </a:r>
            <a:r>
              <a:rPr lang="en-US" sz="2800" b="1" dirty="0" err="1">
                <a:latin typeface="Times New Roman" pitchFamily="18" charset="0"/>
              </a:rPr>
              <a:t>па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енергетска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вредност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зависи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садржаја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масти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варира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70 </a:t>
            </a:r>
            <a:r>
              <a:rPr lang="en-US" sz="2800" b="1" dirty="0" smtClean="0">
                <a:latin typeface="Times New Roman" pitchFamily="18" charset="0"/>
              </a:rPr>
              <a:t>kcal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посне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230 </a:t>
            </a:r>
            <a:r>
              <a:rPr lang="en-US" sz="2800" b="1" dirty="0" smtClean="0">
                <a:latin typeface="Times New Roman" pitchFamily="18" charset="0"/>
              </a:rPr>
              <a:t>kcal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рибе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Рибе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главни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извор</a:t>
            </a:r>
            <a:r>
              <a:rPr lang="fr-FR" sz="2800" b="1" dirty="0">
                <a:latin typeface="Times New Roman" pitchFamily="18" charset="0"/>
              </a:rPr>
              <a:t> Ј, а </a:t>
            </a:r>
            <a:r>
              <a:rPr lang="fr-FR" sz="2800" b="1" dirty="0" err="1">
                <a:latin typeface="Times New Roman" pitchFamily="18" charset="0"/>
              </a:rPr>
              <a:t>мање</a:t>
            </a:r>
            <a:r>
              <a:rPr lang="fr-FR" sz="2800" b="1" dirty="0">
                <a:latin typeface="Times New Roman" pitchFamily="18" charset="0"/>
              </a:rPr>
              <a:t>: Ca (</a:t>
            </a:r>
            <a:r>
              <a:rPr lang="fr-FR" sz="2800" b="1" i="1" dirty="0" err="1">
                <a:latin typeface="Times New Roman" pitchFamily="18" charset="0"/>
              </a:rPr>
              <a:t>већи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када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једу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костима</a:t>
            </a:r>
            <a:r>
              <a:rPr lang="fr-FR" sz="2800" b="1" dirty="0">
                <a:latin typeface="Times New Roman" pitchFamily="18" charset="0"/>
              </a:rPr>
              <a:t>), Na, Zn.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рибе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садрже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једино</a:t>
            </a:r>
            <a:r>
              <a:rPr lang="en-US" sz="2800" b="1" dirty="0">
                <a:latin typeface="Times New Roman" pitchFamily="18" charset="0"/>
              </a:rPr>
              <a:t> А и </a:t>
            </a:r>
            <a:r>
              <a:rPr lang="en-US" sz="2800" b="1" dirty="0" smtClean="0">
                <a:latin typeface="Times New Roman" pitchFamily="18" charset="0"/>
              </a:rPr>
              <a:t>D.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385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76200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0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</a:rPr>
              <a:t>РИБЕ И ПР</a:t>
            </a:r>
            <a:r>
              <a:rPr lang="sr-Latn-CS" sz="2000" b="1" dirty="0">
                <a:latin typeface="Times New Roman" pitchFamily="18" charset="0"/>
              </a:rPr>
              <a:t>О</a:t>
            </a:r>
            <a:r>
              <a:rPr lang="en-US" sz="2000" b="1" dirty="0">
                <a:latin typeface="Times New Roman" pitchFamily="18" charset="0"/>
              </a:rPr>
              <a:t>ИЗВОДИ - </a:t>
            </a:r>
            <a:r>
              <a:rPr lang="en-US" sz="2000" b="1" i="1" dirty="0" err="1">
                <a:latin typeface="Times New Roman" pitchFamily="18" charset="0"/>
              </a:rPr>
              <a:t>чување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обрада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Због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високог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садржаја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воде</a:t>
            </a:r>
            <a:r>
              <a:rPr lang="en-US" sz="2000" b="1" dirty="0">
                <a:latin typeface="Times New Roman" pitchFamily="18" charset="0"/>
              </a:rPr>
              <a:t>,  </a:t>
            </a:r>
            <a:r>
              <a:rPr lang="en-US" sz="2000" b="1" dirty="0" err="1">
                <a:latin typeface="Times New Roman" pitchFamily="18" charset="0"/>
              </a:rPr>
              <a:t>беланчевина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незасићених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масти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рибе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лако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подлежу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кварењу</a:t>
            </a:r>
            <a:r>
              <a:rPr lang="en-US" sz="20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По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улову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морају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брзо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обрадити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сачувати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одговарајући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начин</a:t>
            </a:r>
            <a:r>
              <a:rPr lang="en-US" sz="2000" b="1" dirty="0">
                <a:latin typeface="Times New Roman" pitchFamily="18" charset="0"/>
              </a:rPr>
              <a:t>. </a:t>
            </a:r>
            <a:endParaRPr lang="en-US" sz="2000" b="1" dirty="0" smtClean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Могу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чувати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lvl="1" algn="just">
              <a:buFontTx/>
              <a:buChar char="•"/>
            </a:pPr>
            <a:endParaRPr lang="en-US" sz="2000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с</a:t>
            </a:r>
            <a:r>
              <a:rPr lang="en-US" sz="2000" b="1" i="1" dirty="0" err="1">
                <a:latin typeface="Times New Roman" pitchFamily="18" charset="0"/>
              </a:rPr>
              <a:t>мрзавањем</a:t>
            </a:r>
            <a:endParaRPr lang="en-US" sz="2000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en-US" sz="20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д</a:t>
            </a:r>
            <a:r>
              <a:rPr lang="en-US" sz="2000" b="1" i="1" dirty="0" err="1">
                <a:latin typeface="Times New Roman" pitchFamily="18" charset="0"/>
              </a:rPr>
              <a:t>имљењем</a:t>
            </a:r>
            <a:endParaRPr lang="en-US" sz="2000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en-US" sz="2000" b="1" i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прављењем р</a:t>
            </a:r>
            <a:r>
              <a:rPr lang="en-US" sz="2000" b="1" i="1" dirty="0" err="1">
                <a:latin typeface="Times New Roman" pitchFamily="18" charset="0"/>
              </a:rPr>
              <a:t>ибљи</a:t>
            </a:r>
            <a:r>
              <a:rPr lang="sr-Latn-CS" sz="2000" b="1" i="1" dirty="0">
                <a:latin typeface="Times New Roman" pitchFamily="18" charset="0"/>
              </a:rPr>
              <a:t>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конзерв</a:t>
            </a:r>
            <a:r>
              <a:rPr lang="sr-Latn-CS" sz="2000" b="1" i="1" dirty="0">
                <a:latin typeface="Times New Roman" pitchFamily="18" charset="0"/>
              </a:rPr>
              <a:t>и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572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3"/>
          <p:cNvSpPr txBox="1">
            <a:spLocks noChangeArrowheads="1"/>
          </p:cNvSpPr>
          <p:nvPr/>
        </p:nvSpPr>
        <p:spPr bwMode="auto">
          <a:xfrm>
            <a:off x="228600" y="533400"/>
            <a:ext cx="8763000" cy="723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16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1600" b="1" dirty="0">
                <a:latin typeface="Times New Roman" pitchFamily="18" charset="0"/>
              </a:rPr>
              <a:t>РИБЕ И ПР</a:t>
            </a:r>
            <a:r>
              <a:rPr lang="sr-Latn-CS" sz="1600" b="1" dirty="0">
                <a:latin typeface="Times New Roman" pitchFamily="18" charset="0"/>
              </a:rPr>
              <a:t>О</a:t>
            </a:r>
            <a:r>
              <a:rPr lang="en-US" sz="1600" b="1" dirty="0">
                <a:latin typeface="Times New Roman" pitchFamily="18" charset="0"/>
              </a:rPr>
              <a:t>ИЗВОДИ - </a:t>
            </a:r>
            <a:r>
              <a:rPr lang="en-US" sz="1600" b="1" i="1" dirty="0" err="1">
                <a:latin typeface="Times New Roman" pitchFamily="18" charset="0"/>
              </a:rPr>
              <a:t>чување</a:t>
            </a:r>
            <a:r>
              <a:rPr lang="en-US" sz="1600" b="1" i="1" dirty="0">
                <a:latin typeface="Times New Roman" pitchFamily="18" charset="0"/>
              </a:rPr>
              <a:t> и </a:t>
            </a:r>
            <a:r>
              <a:rPr lang="en-US" sz="1600" b="1" i="1" dirty="0" err="1">
                <a:latin typeface="Times New Roman" pitchFamily="18" charset="0"/>
              </a:rPr>
              <a:t>обрада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en-US" sz="1600" b="1" i="1" dirty="0">
              <a:latin typeface="Times New Roman" pitchFamily="18" charset="0"/>
            </a:endParaRPr>
          </a:p>
          <a:p>
            <a:pPr algn="ctr"/>
            <a:r>
              <a:rPr lang="en-US" sz="1600" b="1" i="1" dirty="0" err="1">
                <a:latin typeface="Times New Roman" pitchFamily="18" charset="0"/>
              </a:rPr>
              <a:t>Смрзавање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Риба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може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чувати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на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температури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од</a:t>
            </a:r>
            <a:endParaRPr lang="fr-FR" sz="1600" b="1" dirty="0">
              <a:latin typeface="Times New Roman" pitchFamily="18" charset="0"/>
            </a:endParaRPr>
          </a:p>
          <a:p>
            <a:pPr lvl="2" algn="just"/>
            <a:endParaRPr lang="fr-FR" sz="1600" b="1" dirty="0">
              <a:latin typeface="Times New Roman" pitchFamily="18" charset="0"/>
            </a:endParaRPr>
          </a:p>
          <a:p>
            <a:pPr lvl="3" algn="just"/>
            <a:r>
              <a:rPr lang="fr-FR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>
                <a:latin typeface="Times New Roman" pitchFamily="18" charset="0"/>
              </a:rPr>
              <a:t>1-3 </a:t>
            </a:r>
            <a:r>
              <a:rPr lang="en-US" sz="1600" b="1" baseline="30000" dirty="0" smtClean="0">
                <a:latin typeface="Times New Roman" pitchFamily="18" charset="0"/>
              </a:rPr>
              <a:t>0</a:t>
            </a:r>
            <a:r>
              <a:rPr lang="en-US" sz="1600" b="1" dirty="0">
                <a:latin typeface="Times New Roman" pitchFamily="18" charset="0"/>
              </a:rPr>
              <a:t>C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највише</a:t>
            </a:r>
            <a:r>
              <a:rPr lang="en-US" sz="1600" b="1" dirty="0">
                <a:latin typeface="Times New Roman" pitchFamily="18" charset="0"/>
              </a:rPr>
              <a:t> 5 </a:t>
            </a:r>
            <a:r>
              <a:rPr lang="en-US" sz="1600" b="1" dirty="0" err="1">
                <a:latin typeface="Times New Roman" pitchFamily="18" charset="0"/>
              </a:rPr>
              <a:t>дана</a:t>
            </a:r>
            <a:r>
              <a:rPr lang="en-US" sz="1600" b="1" dirty="0">
                <a:latin typeface="Times New Roman" pitchFamily="18" charset="0"/>
              </a:rPr>
              <a:t> </a:t>
            </a:r>
          </a:p>
          <a:p>
            <a:pPr lvl="3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>
                <a:latin typeface="Times New Roman" pitchFamily="18" charset="0"/>
              </a:rPr>
              <a:t>-18 </a:t>
            </a:r>
            <a:r>
              <a:rPr lang="en-US" sz="1600" b="1" baseline="30000" dirty="0" smtClean="0">
                <a:latin typeface="Times New Roman" pitchFamily="18" charset="0"/>
              </a:rPr>
              <a:t>0</a:t>
            </a:r>
            <a:r>
              <a:rPr lang="en-US" sz="1600" b="1" dirty="0" smtClean="0">
                <a:latin typeface="Times New Roman" pitchFamily="18" charset="0"/>
              </a:rPr>
              <a:t>C </a:t>
            </a:r>
            <a:r>
              <a:rPr lang="en-US" sz="1600" b="1" dirty="0" err="1">
                <a:latin typeface="Times New Roman" pitchFamily="18" charset="0"/>
              </a:rPr>
              <a:t>највише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до</a:t>
            </a:r>
            <a:r>
              <a:rPr lang="en-US" sz="1600" b="1" dirty="0">
                <a:latin typeface="Times New Roman" pitchFamily="18" charset="0"/>
              </a:rPr>
              <a:t> 6 </a:t>
            </a:r>
            <a:r>
              <a:rPr lang="en-US" sz="1600" b="1" dirty="0" err="1">
                <a:latin typeface="Times New Roman" pitchFamily="18" charset="0"/>
              </a:rPr>
              <a:t>месеци</a:t>
            </a:r>
            <a:endParaRPr lang="en-US" sz="1600" b="1" dirty="0">
              <a:latin typeface="Times New Roman" pitchFamily="18" charset="0"/>
            </a:endParaRP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1600" b="1" dirty="0" err="1">
                <a:latin typeface="Times New Roman" pitchFamily="18" charset="0"/>
              </a:rPr>
              <a:t>Хранљива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вредност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меса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остаје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очувана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ако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поступак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замрзавања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правилно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изведен</a:t>
            </a:r>
            <a:r>
              <a:rPr lang="en-US" sz="1600" b="1" dirty="0">
                <a:latin typeface="Times New Roman" pitchFamily="18" charset="0"/>
              </a:rPr>
              <a:t>, а </a:t>
            </a:r>
            <a:r>
              <a:rPr lang="en-US" sz="1600" b="1" dirty="0" err="1">
                <a:latin typeface="Times New Roman" pitchFamily="18" charset="0"/>
              </a:rPr>
              <a:t>одмрзавање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постепено</a:t>
            </a:r>
            <a:r>
              <a:rPr lang="en-US" sz="1600" b="1" dirty="0" smtClean="0">
                <a:solidFill>
                  <a:srgbClr val="FFFFCC"/>
                </a:solidFill>
                <a:latin typeface="Times New Roman" pitchFamily="18" charset="0"/>
              </a:rPr>
              <a:t>!</a:t>
            </a:r>
          </a:p>
          <a:p>
            <a:pPr algn="just"/>
            <a:endParaRPr lang="en-US" sz="1600" b="1" dirty="0" smtClean="0">
              <a:solidFill>
                <a:srgbClr val="FFFFCC"/>
              </a:solidFill>
              <a:latin typeface="Times New Roman" pitchFamily="18" charset="0"/>
            </a:endParaRPr>
          </a:p>
          <a:p>
            <a:pPr algn="ctr"/>
            <a:r>
              <a:rPr lang="en-US" sz="1600" b="1" i="1" dirty="0" err="1">
                <a:latin typeface="Times New Roman" pitchFamily="18" charset="0"/>
              </a:rPr>
              <a:t>Димљење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en-US" sz="1600" b="1" i="1" dirty="0">
              <a:latin typeface="Times New Roman" pitchFamily="18" charset="0"/>
            </a:endParaRPr>
          </a:p>
          <a:p>
            <a:pPr lvl="2" algn="just"/>
            <a:r>
              <a:rPr lang="en-US" sz="1600" b="1" dirty="0" err="1">
                <a:latin typeface="Times New Roman" pitchFamily="18" charset="0"/>
              </a:rPr>
              <a:t>Месо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усоли</a:t>
            </a:r>
            <a:r>
              <a:rPr lang="en-US" sz="1600" b="1" dirty="0">
                <a:latin typeface="Times New Roman" pitchFamily="18" charset="0"/>
              </a:rPr>
              <a:t>, </a:t>
            </a:r>
            <a:r>
              <a:rPr lang="en-US" sz="1600" b="1" dirty="0" err="1">
                <a:latin typeface="Times New Roman" pitchFamily="18" charset="0"/>
              </a:rPr>
              <a:t>па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излаже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хладном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диму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>
                <a:latin typeface="Times New Roman" pitchFamily="18" charset="0"/>
              </a:rPr>
              <a:t>25 </a:t>
            </a:r>
            <a:r>
              <a:rPr lang="en-US" sz="1600" b="1" i="1" baseline="30000" dirty="0">
                <a:latin typeface="Times New Roman" pitchFamily="18" charset="0"/>
              </a:rPr>
              <a:t>0</a:t>
            </a:r>
            <a:r>
              <a:rPr lang="en-US" sz="1600" b="1" i="1" dirty="0">
                <a:latin typeface="Times New Roman" pitchFamily="18" charset="0"/>
              </a:rPr>
              <a:t>C</a:t>
            </a:r>
            <a:r>
              <a:rPr lang="en-US" sz="1600" b="1" dirty="0">
                <a:latin typeface="Times New Roman" pitchFamily="18" charset="0"/>
              </a:rPr>
              <a:t>) </a:t>
            </a:r>
            <a:r>
              <a:rPr lang="en-US" sz="1600" b="1" dirty="0" err="1">
                <a:latin typeface="Times New Roman" pitchFamily="18" charset="0"/>
              </a:rPr>
              <a:t>или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врелом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диму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>
                <a:latin typeface="Times New Roman" pitchFamily="18" charset="0"/>
              </a:rPr>
              <a:t>90</a:t>
            </a:r>
            <a:r>
              <a:rPr lang="en-US" sz="1600" b="1" i="1" baseline="30000" dirty="0">
                <a:latin typeface="Times New Roman" pitchFamily="18" charset="0"/>
              </a:rPr>
              <a:t>0</a:t>
            </a:r>
            <a:r>
              <a:rPr lang="en-US" sz="1600" b="1" i="1" dirty="0">
                <a:latin typeface="Times New Roman" pitchFamily="18" charset="0"/>
              </a:rPr>
              <a:t> C</a:t>
            </a:r>
            <a:r>
              <a:rPr lang="en-US" sz="1600" b="1" dirty="0">
                <a:latin typeface="Times New Roman" pitchFamily="18" charset="0"/>
              </a:rPr>
              <a:t>). </a:t>
            </a: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1600" b="1" dirty="0" err="1">
                <a:latin typeface="Times New Roman" pitchFamily="18" charset="0"/>
              </a:rPr>
              <a:t>Побољшава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мирис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укус</a:t>
            </a:r>
            <a:r>
              <a:rPr lang="en-US" sz="1600" b="1" dirty="0" smtClean="0">
                <a:latin typeface="Times New Roman" pitchFamily="18" charset="0"/>
              </a:rPr>
              <a:t>.</a:t>
            </a:r>
          </a:p>
          <a:p>
            <a:pPr lvl="2" algn="just"/>
            <a:endParaRPr lang="en-US" sz="1600" b="1" dirty="0" smtClean="0">
              <a:latin typeface="Times New Roman" pitchFamily="18" charset="0"/>
            </a:endParaRP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lvl="2" algn="just"/>
            <a:endParaRPr lang="en-US" sz="1600" b="1" dirty="0" smtClean="0">
              <a:latin typeface="Times New Roman" pitchFamily="18" charset="0"/>
            </a:endParaRP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lvl="2" algn="just"/>
            <a:endParaRPr lang="en-US" sz="1600" b="1" dirty="0" smtClean="0">
              <a:latin typeface="Times New Roman" pitchFamily="18" charset="0"/>
            </a:endParaRP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algn="ctr"/>
            <a:endParaRPr lang="en-US" sz="1600" b="1" i="1" dirty="0" smtClean="0">
              <a:latin typeface="Times New Roman" pitchFamily="18" charset="0"/>
            </a:endParaRPr>
          </a:p>
          <a:p>
            <a:pPr algn="ctr"/>
            <a:endParaRPr lang="en-US" sz="1600" b="1" i="1" dirty="0">
              <a:latin typeface="Times New Roman" pitchFamily="18" charset="0"/>
            </a:endParaRPr>
          </a:p>
          <a:p>
            <a:pPr algn="ctr"/>
            <a:endParaRPr lang="en-US" sz="1600" b="1" i="1" dirty="0" smtClean="0">
              <a:latin typeface="Times New Roman" pitchFamily="18" charset="0"/>
            </a:endParaRPr>
          </a:p>
          <a:p>
            <a:pPr algn="ctr"/>
            <a:endParaRPr lang="en-US" sz="1600" b="1" i="1" dirty="0">
              <a:latin typeface="Times New Roman" pitchFamily="18" charset="0"/>
            </a:endParaRPr>
          </a:p>
          <a:p>
            <a:pPr algn="ctr"/>
            <a:r>
              <a:rPr lang="en-US" sz="1600" b="1" i="1" dirty="0" err="1" smtClean="0">
                <a:latin typeface="Times New Roman" pitchFamily="18" charset="0"/>
              </a:rPr>
              <a:t>Рибље</a:t>
            </a:r>
            <a:r>
              <a:rPr lang="en-US" sz="1600" b="1" i="1" dirty="0" smtClean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конзерве</a:t>
            </a:r>
            <a:endParaRPr lang="en-US" sz="1600" b="1" i="1" dirty="0">
              <a:latin typeface="Times New Roman" pitchFamily="18" charset="0"/>
            </a:endParaRP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en-US" sz="1600" b="1" dirty="0" err="1">
                <a:latin typeface="Times New Roman" pitchFamily="18" charset="0"/>
              </a:rPr>
              <a:t>Рибе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кулинарски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припреме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ставе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лименке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које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излажу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температури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120 </a:t>
            </a:r>
            <a:r>
              <a:rPr lang="en-US" sz="1600" b="1" baseline="30000" dirty="0">
                <a:latin typeface="Times New Roman" pitchFamily="18" charset="0"/>
              </a:rPr>
              <a:t>0</a:t>
            </a:r>
            <a:r>
              <a:rPr lang="en-US" sz="1600" b="1" dirty="0">
                <a:latin typeface="Times New Roman" pitchFamily="18" charset="0"/>
              </a:rPr>
              <a:t>C и </a:t>
            </a:r>
            <a:r>
              <a:rPr lang="en-US" sz="1600" b="1" dirty="0" err="1">
                <a:latin typeface="Times New Roman" pitchFamily="18" charset="0"/>
              </a:rPr>
              <a:t>притиску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1 </a:t>
            </a:r>
            <a:r>
              <a:rPr lang="en-US" sz="1600" b="1" dirty="0" err="1">
                <a:latin typeface="Times New Roman" pitchFamily="18" charset="0"/>
              </a:rPr>
              <a:t>atm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аутоклаву</a:t>
            </a:r>
            <a:r>
              <a:rPr lang="en-US" sz="1600" b="1" dirty="0">
                <a:latin typeface="Times New Roman" pitchFamily="18" charset="0"/>
              </a:rPr>
              <a:t>. </a:t>
            </a:r>
            <a:endParaRPr lang="sr-Latn-CS" sz="1600" b="1" dirty="0">
              <a:latin typeface="Times New Roman" pitchFamily="18" charset="0"/>
            </a:endParaRPr>
          </a:p>
          <a:p>
            <a:pPr lvl="2" algn="just"/>
            <a:endParaRPr lang="sr-Latn-CS" sz="1600" b="1" dirty="0">
              <a:latin typeface="Times New Roman" pitchFamily="18" charset="0"/>
            </a:endParaRPr>
          </a:p>
          <a:p>
            <a:pPr lvl="2" algn="just"/>
            <a:r>
              <a:rPr lang="en-US" sz="1600" b="1" dirty="0" err="1">
                <a:latin typeface="Times New Roman" pitchFamily="18" charset="0"/>
              </a:rPr>
              <a:t>Трајање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стерилизације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зависи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величине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лименке</a:t>
            </a:r>
            <a:r>
              <a:rPr lang="en-US" sz="1600" b="1" dirty="0">
                <a:latin typeface="Times New Roman" pitchFamily="18" charset="0"/>
              </a:rPr>
              <a:t>. </a:t>
            </a:r>
            <a:endParaRPr lang="sr-Latn-CS" sz="1600" b="1" dirty="0">
              <a:latin typeface="Times New Roman" pitchFamily="18" charset="0"/>
            </a:endParaRPr>
          </a:p>
          <a:p>
            <a:pPr lvl="2" algn="just"/>
            <a:endParaRPr lang="sr-Latn-CS" sz="1600" b="1" dirty="0">
              <a:latin typeface="Times New Roman" pitchFamily="18" charset="0"/>
            </a:endParaRPr>
          </a:p>
          <a:p>
            <a:pPr lvl="2" algn="just"/>
            <a:r>
              <a:rPr lang="en-US" sz="1600" b="1" dirty="0" err="1">
                <a:latin typeface="Times New Roman" pitchFamily="18" charset="0"/>
              </a:rPr>
              <a:t>На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овај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начин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месо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може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чувати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веома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дуго</a:t>
            </a:r>
            <a:r>
              <a:rPr lang="en-US" sz="1600" b="1" dirty="0">
                <a:latin typeface="Times New Roman" pitchFamily="18" charset="0"/>
              </a:rPr>
              <a:t>, </a:t>
            </a:r>
            <a:r>
              <a:rPr lang="en-US" sz="1600" b="1" dirty="0" err="1">
                <a:latin typeface="Times New Roman" pitchFamily="18" charset="0"/>
              </a:rPr>
              <a:t>на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собној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температури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сувој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проветреној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просторији</a:t>
            </a:r>
            <a:r>
              <a:rPr lang="en-US" sz="1600" b="1" dirty="0">
                <a:latin typeface="Times New Roman" pitchFamily="18" charset="0"/>
              </a:rPr>
              <a:t>.</a:t>
            </a:r>
            <a:endParaRPr lang="en-US" sz="1600" b="1" i="1" dirty="0">
              <a:latin typeface="Times New Roman" pitchFamily="18" charset="0"/>
            </a:endParaRPr>
          </a:p>
          <a:p>
            <a:pPr lvl="2" algn="just"/>
            <a:endParaRPr lang="en-US" sz="1200" b="1" dirty="0">
              <a:latin typeface="Times New Roman" pitchFamily="18" charset="0"/>
            </a:endParaRPr>
          </a:p>
          <a:p>
            <a:pPr algn="just"/>
            <a:endParaRPr lang="en-US" sz="12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30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3"/>
          <p:cNvSpPr txBox="1">
            <a:spLocks noChangeArrowheads="1"/>
          </p:cNvSpPr>
          <p:nvPr/>
        </p:nvSpPr>
        <p:spPr bwMode="auto">
          <a:xfrm>
            <a:off x="762000" y="990600"/>
            <a:ext cx="76200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sr-Cyrl-CS" sz="2800" b="1" dirty="0">
                <a:latin typeface="Times New Roman" pitchFamily="18" charset="0"/>
              </a:rPr>
              <a:t>1</a:t>
            </a:r>
            <a:r>
              <a:rPr lang="nl-NL" sz="2800" b="1" dirty="0">
                <a:latin typeface="Times New Roman" pitchFamily="18" charset="0"/>
              </a:rPr>
              <a:t>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ЈАЈА -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својства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Највећу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вредност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исхрани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људи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кокошија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јаја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Јаје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намирница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која</a:t>
            </a:r>
            <a:r>
              <a:rPr lang="en-US" sz="2800" b="1" dirty="0">
                <a:latin typeface="Times New Roman" pitchFamily="18" charset="0"/>
              </a:rPr>
              <a:t> има </a:t>
            </a:r>
            <a:r>
              <a:rPr lang="en-US" sz="2800" b="1" dirty="0" err="1">
                <a:latin typeface="Times New Roman" pitchFamily="18" charset="0"/>
              </a:rPr>
              <a:t>велику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биолошку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вредност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свега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због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високо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квалитетних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беланчевина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12-13%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садрже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све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есенцијалне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аминокиселине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одговарајућем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односу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могућност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искоришћења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потпуна</a:t>
            </a:r>
            <a:r>
              <a:rPr lang="sr-Latn-CS" sz="2800" b="1" dirty="0">
                <a:latin typeface="Times New Roman" pitchFamily="18" charset="0"/>
              </a:rPr>
              <a:t> (</a:t>
            </a:r>
            <a:r>
              <a:rPr lang="sr-Latn-CS" sz="2800" b="1" i="1" dirty="0">
                <a:latin typeface="Times New Roman" pitchFamily="18" charset="0"/>
              </a:rPr>
              <a:t>100%</a:t>
            </a:r>
            <a:r>
              <a:rPr lang="sr-Latn-CS" sz="2800" b="1" dirty="0">
                <a:latin typeface="Times New Roman" pitchFamily="18" charset="0"/>
              </a:rPr>
              <a:t>)</a:t>
            </a:r>
            <a:r>
              <a:rPr lang="en-US" sz="2800" b="1" dirty="0">
                <a:latin typeface="Times New Roman" pitchFamily="18" charset="0"/>
              </a:rPr>
              <a:t>.</a:t>
            </a:r>
            <a:endParaRPr lang="en-US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8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ext Box 3"/>
          <p:cNvSpPr txBox="1">
            <a:spLocks noChangeArrowheads="1"/>
          </p:cNvSpPr>
          <p:nvPr/>
        </p:nvSpPr>
        <p:spPr bwMode="auto">
          <a:xfrm>
            <a:off x="838200" y="2054225"/>
            <a:ext cx="762000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ЈАЈА - </a:t>
            </a:r>
            <a:r>
              <a:rPr lang="en-US" sz="2800" b="1" i="1">
                <a:latin typeface="Times New Roman" pitchFamily="18" charset="0"/>
              </a:rPr>
              <a:t>својства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endParaRPr lang="en-US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Масти јаја (</a:t>
            </a:r>
            <a:r>
              <a:rPr lang="en-US" sz="2800" b="1" i="1">
                <a:latin typeface="Times New Roman" pitchFamily="18" charset="0"/>
              </a:rPr>
              <a:t>14%</a:t>
            </a:r>
            <a:r>
              <a:rPr lang="en-US" sz="2800" b="1">
                <a:latin typeface="Times New Roman" pitchFamily="18" charset="0"/>
              </a:rPr>
              <a:t>) су богате фосфолипидима, а однос масних киселина је у корист полинезасићених. </a:t>
            </a:r>
            <a:endParaRPr lang="sr-Latn-CS" sz="2800" b="1">
              <a:latin typeface="Times New Roman" pitchFamily="18" charset="0"/>
            </a:endParaRPr>
          </a:p>
          <a:p>
            <a:pPr algn="just"/>
            <a:endParaRPr lang="sr-Latn-C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Највише холестерола има у жуманцету (</a:t>
            </a:r>
            <a:r>
              <a:rPr lang="en-US" sz="2800" b="1" i="1">
                <a:latin typeface="Times New Roman" pitchFamily="18" charset="0"/>
              </a:rPr>
              <a:t>30%</a:t>
            </a:r>
            <a:r>
              <a:rPr lang="en-US" sz="2800" b="1">
                <a:latin typeface="Times New Roman" pitchFamily="18" charset="0"/>
              </a:rPr>
              <a:t>)</a:t>
            </a:r>
            <a:r>
              <a:rPr lang="en-US" sz="2800" b="1" i="1">
                <a:latin typeface="Times New Roman" pitchFamily="18" charset="0"/>
              </a:rPr>
              <a:t>.</a:t>
            </a:r>
            <a:endParaRPr lang="en-US" sz="1600" b="1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339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3"/>
          <p:cNvSpPr txBox="1">
            <a:spLocks noChangeArrowheads="1"/>
          </p:cNvSpPr>
          <p:nvPr/>
        </p:nvSpPr>
        <p:spPr bwMode="auto">
          <a:xfrm>
            <a:off x="838200" y="2054225"/>
            <a:ext cx="7620000" cy="445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ЈАЈА - </a:t>
            </a:r>
            <a:r>
              <a:rPr lang="en-US" sz="2800" b="1" i="1" dirty="0" err="1">
                <a:latin typeface="Times New Roman" pitchFamily="18" charset="0"/>
              </a:rPr>
              <a:t>својства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Угљених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хидрата</a:t>
            </a:r>
            <a:r>
              <a:rPr lang="en-US" sz="2800" b="1" dirty="0">
                <a:latin typeface="Times New Roman" pitchFamily="18" charset="0"/>
              </a:rPr>
              <a:t> има </a:t>
            </a:r>
            <a:r>
              <a:rPr lang="en-US" sz="2800" b="1" dirty="0" err="1">
                <a:latin typeface="Times New Roman" pitchFamily="18" charset="0"/>
              </a:rPr>
              <a:t>око</a:t>
            </a:r>
            <a:r>
              <a:rPr lang="en-US" sz="2800" b="1" dirty="0">
                <a:latin typeface="Times New Roman" pitchFamily="18" charset="0"/>
              </a:rPr>
              <a:t> 1%, а </a:t>
            </a:r>
            <a:r>
              <a:rPr lang="en-US" sz="2800" b="1" dirty="0" err="1">
                <a:latin typeface="Times New Roman" pitchFamily="18" charset="0"/>
              </a:rPr>
              <a:t>енергетска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вредност</a:t>
            </a:r>
            <a:r>
              <a:rPr lang="en-US" sz="2800" b="1" dirty="0">
                <a:latin typeface="Times New Roman" pitchFamily="18" charset="0"/>
              </a:rPr>
              <a:t> 100 </a:t>
            </a:r>
            <a:r>
              <a:rPr lang="en-US" sz="2800" b="1" dirty="0" smtClean="0">
                <a:latin typeface="Times New Roman" pitchFamily="18" charset="0"/>
              </a:rPr>
              <a:t>g </a:t>
            </a:r>
            <a:r>
              <a:rPr lang="en-US" sz="2800" b="1" dirty="0" err="1">
                <a:latin typeface="Times New Roman" pitchFamily="18" charset="0"/>
              </a:rPr>
              <a:t>јаја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2 </a:t>
            </a:r>
            <a:r>
              <a:rPr lang="en-US" sz="2800" b="1" i="1" dirty="0" err="1">
                <a:latin typeface="Times New Roman" pitchFamily="18" charset="0"/>
              </a:rPr>
              <a:t>комада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износи</a:t>
            </a:r>
            <a:r>
              <a:rPr lang="en-US" sz="2800" b="1" dirty="0">
                <a:latin typeface="Times New Roman" pitchFamily="18" charset="0"/>
              </a:rPr>
              <a:t> 150-160 k</a:t>
            </a:r>
            <a:r>
              <a:rPr lang="en-US" sz="2800" b="1" dirty="0" smtClean="0">
                <a:latin typeface="Times New Roman" pitchFamily="18" charset="0"/>
              </a:rPr>
              <a:t>cal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Жуманце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богато</a:t>
            </a:r>
            <a:r>
              <a:rPr lang="en-US" sz="2800" b="1" dirty="0">
                <a:latin typeface="Times New Roman" pitchFamily="18" charset="0"/>
              </a:rPr>
              <a:t> F, </a:t>
            </a:r>
            <a:r>
              <a:rPr lang="en-US" sz="2800" b="1" dirty="0" err="1">
                <a:latin typeface="Times New Roman" pitchFamily="18" charset="0"/>
              </a:rPr>
              <a:t>Ca</a:t>
            </a:r>
            <a:r>
              <a:rPr lang="en-US" sz="2800" b="1" dirty="0">
                <a:latin typeface="Times New Roman" pitchFamily="18" charset="0"/>
              </a:rPr>
              <a:t> i Fe, а </a:t>
            </a:r>
            <a:r>
              <a:rPr lang="en-US" sz="2800" b="1" dirty="0" err="1">
                <a:latin typeface="Times New Roman" pitchFamily="18" charset="0"/>
              </a:rPr>
              <a:t>има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: А и </a:t>
            </a:r>
            <a:r>
              <a:rPr lang="en-US" sz="2800" b="1" dirty="0" smtClean="0">
                <a:latin typeface="Times New Roman" pitchFamily="18" charset="0"/>
              </a:rPr>
              <a:t>D.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endParaRPr lang="en-US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6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3"/>
          <p:cNvSpPr txBox="1">
            <a:spLocks noChangeArrowheads="1"/>
          </p:cNvSpPr>
          <p:nvPr/>
        </p:nvSpPr>
        <p:spPr bwMode="auto">
          <a:xfrm>
            <a:off x="609600" y="381000"/>
            <a:ext cx="762000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0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</a:rPr>
              <a:t>ЈАЈА - </a:t>
            </a:r>
            <a:r>
              <a:rPr lang="en-US" sz="2000" b="1" i="1" dirty="0" err="1">
                <a:latin typeface="Times New Roman" pitchFamily="18" charset="0"/>
              </a:rPr>
              <a:t>чување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обрада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Према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Правилнику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јаја</a:t>
            </a:r>
            <a:r>
              <a:rPr lang="en-US" sz="2000" b="1" dirty="0">
                <a:latin typeface="Times New Roman" pitchFamily="18" charset="0"/>
              </a:rPr>
              <a:t> </a:t>
            </a:r>
            <a:endParaRPr lang="sr-Latn-CS" sz="2000" b="1" dirty="0">
              <a:latin typeface="Times New Roman" pitchFamily="18" charset="0"/>
            </a:endParaRPr>
          </a:p>
          <a:p>
            <a:pPr algn="just"/>
            <a:endParaRPr lang="sr-Latn-CS" sz="20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000" b="1" dirty="0">
                <a:latin typeface="Times New Roman" pitchFamily="18" charset="0"/>
              </a:rPr>
              <a:t>с</a:t>
            </a:r>
            <a:r>
              <a:rPr lang="en-US" sz="2000" b="1" dirty="0">
                <a:latin typeface="Times New Roman" pitchFamily="18" charset="0"/>
              </a:rPr>
              <a:t>е</a:t>
            </a:r>
            <a:r>
              <a:rPr lang="sr-Latn-C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класирају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према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маси</a:t>
            </a:r>
            <a:endParaRPr lang="sr-Latn-CS" sz="20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sr-Latn-CS" sz="20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000" b="1" dirty="0" err="1">
                <a:latin typeface="Times New Roman" pitchFamily="18" charset="0"/>
              </a:rPr>
              <a:t>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смеју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бити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прана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дезинфикована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механички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чишћена</a:t>
            </a:r>
            <a:r>
              <a:rPr lang="en-US" sz="2000" b="1" dirty="0">
                <a:latin typeface="Times New Roman" pitchFamily="18" charset="0"/>
              </a:rPr>
              <a:t> </a:t>
            </a:r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 smtClean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 smtClean="0">
                <a:latin typeface="Times New Roman" pitchFamily="18" charset="0"/>
              </a:rPr>
              <a:t>Могу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 </a:t>
            </a:r>
            <a:r>
              <a:rPr lang="en-US" sz="2000" b="1" dirty="0" err="1">
                <a:latin typeface="Times New Roman" pitchFamily="18" charset="0"/>
              </a:rPr>
              <a:t>чувати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обрађивати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algn="ctr"/>
            <a:r>
              <a:rPr lang="sr-Cyrl-RS" sz="2000" b="1" dirty="0" smtClean="0">
                <a:latin typeface="Times New Roman" pitchFamily="18" charset="0"/>
              </a:rPr>
              <a:t>Поступци:</a:t>
            </a:r>
            <a:endParaRPr lang="en-US" sz="20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х</a:t>
            </a:r>
            <a:r>
              <a:rPr lang="en-US" sz="2000" b="1" i="1" dirty="0" err="1">
                <a:latin typeface="Times New Roman" pitchFamily="18" charset="0"/>
              </a:rPr>
              <a:t>лађење</a:t>
            </a:r>
            <a:endParaRPr lang="en-US" sz="20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к</a:t>
            </a:r>
            <a:r>
              <a:rPr lang="en-US" sz="2000" b="1" i="1" dirty="0" err="1">
                <a:latin typeface="Times New Roman" pitchFamily="18" charset="0"/>
              </a:rPr>
              <a:t>онзервисана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јаја</a:t>
            </a:r>
            <a:endParaRPr lang="en-US" sz="20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с</a:t>
            </a:r>
            <a:r>
              <a:rPr lang="en-US" sz="2000" b="1" i="1" dirty="0" err="1">
                <a:latin typeface="Times New Roman" pitchFamily="18" charset="0"/>
              </a:rPr>
              <a:t>мрзнути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меланж</a:t>
            </a:r>
            <a:endParaRPr lang="en-US" sz="20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000" b="1" i="1" dirty="0">
                <a:latin typeface="Times New Roman" pitchFamily="18" charset="0"/>
              </a:rPr>
              <a:t>ј</a:t>
            </a:r>
            <a:r>
              <a:rPr lang="en-US" sz="2000" b="1" i="1" dirty="0" err="1">
                <a:latin typeface="Times New Roman" pitchFamily="18" charset="0"/>
              </a:rPr>
              <a:t>аја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праху</a:t>
            </a:r>
            <a:endParaRPr lang="en-US" sz="20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3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05428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000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</a:rPr>
              <a:t>ЈАЈА - </a:t>
            </a:r>
            <a:r>
              <a:rPr lang="en-US" sz="2000" b="1" i="1" dirty="0" err="1">
                <a:latin typeface="Times New Roman" pitchFamily="18" charset="0"/>
              </a:rPr>
              <a:t>чување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обрада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i="1" dirty="0">
              <a:latin typeface="Times New Roman" pitchFamily="18" charset="0"/>
            </a:endParaRPr>
          </a:p>
          <a:p>
            <a:pPr algn="just"/>
            <a:r>
              <a:rPr lang="en-US" sz="2000" b="1" i="1" dirty="0" err="1">
                <a:latin typeface="Times New Roman" pitchFamily="18" charset="0"/>
              </a:rPr>
              <a:t>Хлађење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en-US" sz="2000" b="1" dirty="0" err="1">
                <a:latin typeface="Times New Roman" pitchFamily="18" charset="0"/>
              </a:rPr>
              <a:t>Јаја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чувају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температури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</a:t>
            </a:r>
            <a:r>
              <a:rPr lang="en-US" sz="2000" b="1" dirty="0">
                <a:latin typeface="Times New Roman" pitchFamily="18" charset="0"/>
              </a:rPr>
              <a:t> -1</a:t>
            </a:r>
            <a:r>
              <a:rPr lang="sr-Latn-CS" sz="2000" b="1" dirty="0">
                <a:latin typeface="Times New Roman" pitchFamily="18" charset="0"/>
              </a:rPr>
              <a:t> до </a:t>
            </a:r>
            <a:r>
              <a:rPr lang="en-US" sz="2000" b="1" dirty="0" smtClean="0">
                <a:latin typeface="Times New Roman" pitchFamily="18" charset="0"/>
              </a:rPr>
              <a:t>5</a:t>
            </a:r>
            <a:r>
              <a:rPr lang="en-US" sz="2000" b="1" baseline="30000" dirty="0" smtClean="0">
                <a:latin typeface="Times New Roman" pitchFamily="18" charset="0"/>
              </a:rPr>
              <a:t>0</a:t>
            </a:r>
            <a:r>
              <a:rPr lang="en-US" sz="2000" b="1" dirty="0" smtClean="0">
                <a:latin typeface="Times New Roman" pitchFamily="18" charset="0"/>
              </a:rPr>
              <a:t>C </a:t>
            </a:r>
            <a:r>
              <a:rPr lang="en-US" sz="2000" b="1" dirty="0" err="1">
                <a:latin typeface="Times New Roman" pitchFamily="18" charset="0"/>
              </a:rPr>
              <a:t>при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релативној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влажности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ваздуха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до</a:t>
            </a:r>
            <a:r>
              <a:rPr lang="en-US" sz="2000" b="1" dirty="0">
                <a:latin typeface="Times New Roman" pitchFamily="18" charset="0"/>
              </a:rPr>
              <a:t> 90% и </a:t>
            </a:r>
            <a:r>
              <a:rPr lang="en-US" sz="2000" b="1" dirty="0" err="1">
                <a:latin typeface="Times New Roman" pitchFamily="18" charset="0"/>
              </a:rPr>
              <a:t>више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месеци</a:t>
            </a:r>
            <a:r>
              <a:rPr lang="en-US" sz="2000" b="1" dirty="0">
                <a:latin typeface="Times New Roman" pitchFamily="18" charset="0"/>
              </a:rPr>
              <a:t>. 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en-US" sz="2000" b="1" i="1" dirty="0" err="1">
                <a:latin typeface="Times New Roman" pitchFamily="18" charset="0"/>
              </a:rPr>
              <a:t>Конзервисана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јаја</a:t>
            </a:r>
            <a:endParaRPr lang="en-US" sz="2000" b="1" i="1" dirty="0">
              <a:latin typeface="Times New Roman" pitchFamily="18" charset="0"/>
            </a:endParaRPr>
          </a:p>
          <a:p>
            <a:pPr lvl="2"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Јаја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могу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чувати</a:t>
            </a:r>
            <a:r>
              <a:rPr lang="fr-FR" sz="2000" b="1" dirty="0">
                <a:latin typeface="Times New Roman" pitchFamily="18" charset="0"/>
              </a:rPr>
              <a:t> у</a:t>
            </a:r>
          </a:p>
          <a:p>
            <a:pPr lvl="2" algn="just"/>
            <a:endParaRPr lang="fr-FR" sz="2000" b="1" dirty="0">
              <a:latin typeface="Times New Roman" pitchFamily="18" charset="0"/>
            </a:endParaRPr>
          </a:p>
          <a:p>
            <a:pPr lvl="1" algn="just"/>
            <a:r>
              <a:rPr lang="fr-FR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000" b="1" dirty="0" err="1">
                <a:latin typeface="Times New Roman" pitchFamily="18" charset="0"/>
              </a:rPr>
              <a:t>кречној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води-раствор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креча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воде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неколико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месеци</a:t>
            </a:r>
            <a:r>
              <a:rPr lang="en-US" sz="2000" b="1" dirty="0">
                <a:latin typeface="Times New Roman" pitchFamily="18" charset="0"/>
              </a:rPr>
              <a:t>)</a:t>
            </a:r>
          </a:p>
          <a:p>
            <a:pPr lvl="1"/>
            <a:r>
              <a:rPr lang="de-DE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000" b="1" dirty="0">
                <a:latin typeface="Times New Roman" pitchFamily="18" charset="0"/>
              </a:rPr>
              <a:t>воденом стаклу-раствор натријум-силиката (</a:t>
            </a:r>
            <a:r>
              <a:rPr lang="de-DE" sz="2000" b="1" i="1" dirty="0">
                <a:latin typeface="Times New Roman" pitchFamily="18" charset="0"/>
              </a:rPr>
              <a:t>9-12 месеци</a:t>
            </a:r>
            <a:r>
              <a:rPr lang="de-DE" sz="2000" b="1" dirty="0">
                <a:latin typeface="Times New Roman" pitchFamily="18" charset="0"/>
              </a:rPr>
              <a:t>)</a:t>
            </a:r>
          </a:p>
          <a:p>
            <a:pPr lvl="1"/>
            <a:r>
              <a:rPr lang="fr-FR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fr-FR" sz="2000" b="1" dirty="0" err="1">
                <a:latin typeface="Times New Roman" pitchFamily="18" charset="0"/>
              </a:rPr>
              <a:t>течном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парафину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i="1" dirty="0">
                <a:latin typeface="Times New Roman" pitchFamily="18" charset="0"/>
              </a:rPr>
              <a:t>9-12 </a:t>
            </a:r>
            <a:r>
              <a:rPr lang="fr-FR" sz="2000" b="1" i="1" dirty="0" err="1">
                <a:latin typeface="Times New Roman" pitchFamily="18" charset="0"/>
              </a:rPr>
              <a:t>месеци</a:t>
            </a:r>
            <a:r>
              <a:rPr lang="fr-FR" sz="2000" b="1" dirty="0">
                <a:latin typeface="Times New Roman" pitchFamily="18" charset="0"/>
              </a:rPr>
              <a:t>)</a:t>
            </a: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62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214438"/>
            <a:ext cx="6948488" cy="692150"/>
          </a:xfrm>
        </p:spPr>
        <p:txBody>
          <a:bodyPr/>
          <a:lstStyle/>
          <a:p>
            <a:pPr algn="l"/>
            <a:r>
              <a:rPr lang="sr-Cyrl-CS" sz="2800" b="1" smtClean="0"/>
              <a:t>ПРЕПОРУКЕ ЗА ЕНЕРГЕТСКИ УНОС</a:t>
            </a:r>
            <a:endParaRPr lang="sr-Latn-CS" sz="2800" b="1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57375"/>
            <a:ext cx="8567737" cy="4884738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sr-Cyrl-CS" sz="2400" b="1" dirty="0" smtClean="0"/>
              <a:t>Енергетске потребе сваког појединца зависе од</a:t>
            </a:r>
            <a:endParaRPr lang="sr-Cyrl-CS" sz="2400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одвијање </a:t>
            </a:r>
            <a:r>
              <a:rPr lang="sr-Cyrl-CS" b="1" dirty="0" smtClean="0"/>
              <a:t>базалног метаболизма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</a:t>
            </a:r>
            <a:r>
              <a:rPr lang="sr-Cyrl-CS" b="1" dirty="0" smtClean="0"/>
              <a:t>физичку активност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специфично динамско дејство хране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раст нових ткива</a:t>
            </a:r>
            <a:r>
              <a:rPr lang="sr-Cyrl-CS" dirty="0" smtClean="0"/>
              <a:t> </a:t>
            </a:r>
            <a:r>
              <a:rPr lang="sr-Cyrl-CS" sz="2000" dirty="0" smtClean="0"/>
              <a:t>(деца, труднице, дојиље)</a:t>
            </a:r>
            <a:endParaRPr lang="sr-Latn-C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8361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3"/>
          <p:cNvSpPr txBox="1">
            <a:spLocks noChangeArrowheads="1"/>
          </p:cNvSpPr>
          <p:nvPr/>
        </p:nvSpPr>
        <p:spPr bwMode="auto">
          <a:xfrm>
            <a:off x="533400" y="304800"/>
            <a:ext cx="76200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b="1" dirty="0">
                <a:latin typeface="Times New Roman" pitchFamily="18" charset="0"/>
              </a:rPr>
              <a:t>1. МЕСО, РИБЕ, ЈАЈА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</a:rPr>
              <a:t>ЈАЈА - </a:t>
            </a:r>
            <a:r>
              <a:rPr lang="en-US" b="1" i="1" dirty="0" err="1">
                <a:latin typeface="Times New Roman" pitchFamily="18" charset="0"/>
              </a:rPr>
              <a:t>чување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обрада</a:t>
            </a:r>
            <a:endParaRPr lang="en-US" b="1" i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b="1" i="1" dirty="0" err="1">
                <a:latin typeface="Times New Roman" pitchFamily="18" charset="0"/>
              </a:rPr>
              <a:t>Смрзнути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меланж</a:t>
            </a:r>
            <a:endParaRPr lang="en-US" b="1" i="1" dirty="0">
              <a:latin typeface="Times New Roman" pitchFamily="18" charset="0"/>
            </a:endParaRPr>
          </a:p>
          <a:p>
            <a:pPr lvl="2"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Овај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начин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чувања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подразумева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чување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течних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јаја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без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љуске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хомогенизованих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пастеризованих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охлађених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стављених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одговарајућу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амбалажу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</a:rPr>
              <a:t> – </a:t>
            </a:r>
            <a:r>
              <a:rPr lang="en-US" b="1" dirty="0" smtClean="0">
                <a:latin typeface="Times New Roman" pitchFamily="18" charset="0"/>
              </a:rPr>
              <a:t>30</a:t>
            </a:r>
            <a:r>
              <a:rPr lang="en-US" b="1" baseline="30000" dirty="0" smtClean="0">
                <a:latin typeface="Times New Roman" pitchFamily="18" charset="0"/>
              </a:rPr>
              <a:t>0</a:t>
            </a:r>
            <a:r>
              <a:rPr lang="en-US" b="1" dirty="0">
                <a:latin typeface="Times New Roman" pitchFamily="18" charset="0"/>
              </a:rPr>
              <a:t>C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</a:t>
            </a:r>
            <a:r>
              <a:rPr lang="en-US" b="1" dirty="0">
                <a:latin typeface="Times New Roman" pitchFamily="18" charset="0"/>
              </a:rPr>
              <a:t> 12 </a:t>
            </a:r>
            <a:r>
              <a:rPr lang="en-US" b="1" dirty="0" err="1">
                <a:latin typeface="Times New Roman" pitchFamily="18" charset="0"/>
              </a:rPr>
              <a:t>месеци</a:t>
            </a:r>
            <a:r>
              <a:rPr lang="en-US" b="1" dirty="0">
                <a:solidFill>
                  <a:srgbClr val="FFFFCC"/>
                </a:solidFill>
                <a:latin typeface="Times New Roman" pitchFamily="18" charset="0"/>
              </a:rPr>
              <a:t>. </a:t>
            </a:r>
            <a:endParaRPr lang="sr-Cyrl-RS" b="1" dirty="0" smtClean="0">
              <a:solidFill>
                <a:srgbClr val="FFFFCC"/>
              </a:solidFill>
              <a:latin typeface="Times New Roman" pitchFamily="18" charset="0"/>
            </a:endParaRPr>
          </a:p>
          <a:p>
            <a:pPr algn="just"/>
            <a:endParaRPr lang="sr-Cyrl-RS" b="1" i="1" dirty="0" smtClean="0">
              <a:latin typeface="Times New Roman" pitchFamily="18" charset="0"/>
            </a:endParaRPr>
          </a:p>
          <a:p>
            <a:pPr algn="just"/>
            <a:r>
              <a:rPr lang="en-US" b="1" i="1" dirty="0" err="1" smtClean="0">
                <a:latin typeface="Times New Roman" pitchFamily="18" charset="0"/>
              </a:rPr>
              <a:t>Јаја</a:t>
            </a:r>
            <a:r>
              <a:rPr lang="en-US" b="1" i="1" dirty="0" smtClean="0">
                <a:latin typeface="Times New Roman" pitchFamily="18" charset="0"/>
              </a:rPr>
              <a:t> </a:t>
            </a:r>
            <a:r>
              <a:rPr lang="en-US" b="1" i="1" dirty="0">
                <a:latin typeface="Times New Roman" pitchFamily="18" charset="0"/>
              </a:rPr>
              <a:t>у </a:t>
            </a:r>
            <a:r>
              <a:rPr lang="en-US" b="1" i="1" dirty="0" err="1">
                <a:latin typeface="Times New Roman" pitchFamily="18" charset="0"/>
              </a:rPr>
              <a:t>праху</a:t>
            </a:r>
            <a:endParaRPr lang="sr-Latn-CS" b="1" i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lvl="1"/>
            <a:r>
              <a:rPr lang="en-US" b="1" dirty="0" err="1">
                <a:latin typeface="Times New Roman" pitchFamily="18" charset="0"/>
              </a:rPr>
              <a:t>Јаја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праху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добијају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сушењем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хомогенизоване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беланца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жуманца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err="1">
                <a:latin typeface="Times New Roman" pitchFamily="18" charset="0"/>
              </a:rPr>
              <a:t>или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посебно</a:t>
            </a:r>
            <a:r>
              <a:rPr lang="en-US" b="1" dirty="0">
                <a:latin typeface="Times New Roman" pitchFamily="18" charset="0"/>
              </a:rPr>
              <a:t>) у </a:t>
            </a:r>
            <a:r>
              <a:rPr lang="en-US" b="1" dirty="0" err="1">
                <a:latin typeface="Times New Roman" pitchFamily="18" charset="0"/>
              </a:rPr>
              <a:t>комори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кроз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пролази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топао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ваздух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>
                <a:latin typeface="Times New Roman" pitchFamily="18" charset="0"/>
              </a:rPr>
              <a:t>60-70</a:t>
            </a:r>
            <a:r>
              <a:rPr lang="en-US" b="1" i="1" baseline="30000" dirty="0">
                <a:latin typeface="Times New Roman" pitchFamily="18" charset="0"/>
              </a:rPr>
              <a:t>0</a:t>
            </a:r>
            <a:r>
              <a:rPr lang="en-US" b="1" i="1" dirty="0">
                <a:latin typeface="Times New Roman" pitchFamily="18" charset="0"/>
              </a:rPr>
              <a:t>C</a:t>
            </a:r>
            <a:r>
              <a:rPr lang="en-US" b="1" dirty="0">
                <a:latin typeface="Times New Roman" pitchFamily="18" charset="0"/>
              </a:rPr>
              <a:t>). </a:t>
            </a:r>
            <a:endParaRPr lang="sr-Latn-CS" b="1" dirty="0">
              <a:latin typeface="Times New Roman" pitchFamily="18" charset="0"/>
            </a:endParaRPr>
          </a:p>
          <a:p>
            <a:pPr lvl="1"/>
            <a:endParaRPr lang="sr-Latn-CS" b="1" dirty="0">
              <a:latin typeface="Times New Roman" pitchFamily="18" charset="0"/>
            </a:endParaRPr>
          </a:p>
          <a:p>
            <a:pPr lvl="1"/>
            <a:r>
              <a:rPr lang="sr-Latn-CS" b="1" dirty="0">
                <a:latin typeface="Times New Roman" pitchFamily="18" charset="0"/>
              </a:rPr>
              <a:t>Т</a:t>
            </a:r>
            <a:r>
              <a:rPr lang="en-US" b="1" dirty="0" err="1">
                <a:latin typeface="Times New Roman" pitchFamily="18" charset="0"/>
              </a:rPr>
              <a:t>ако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третирана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јаја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могу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чувати</a:t>
            </a:r>
            <a:r>
              <a:rPr lang="en-US" b="1" dirty="0">
                <a:latin typeface="Times New Roman" pitchFamily="18" charset="0"/>
              </a:rPr>
              <a:t> 12 </a:t>
            </a:r>
            <a:r>
              <a:rPr lang="en-US" b="1" dirty="0" err="1">
                <a:latin typeface="Times New Roman" pitchFamily="18" charset="0"/>
              </a:rPr>
              <a:t>месеци</a:t>
            </a:r>
            <a:r>
              <a:rPr lang="en-US" b="1" dirty="0">
                <a:latin typeface="Times New Roman" pitchFamily="18" charset="0"/>
              </a:rPr>
              <a:t>. </a:t>
            </a:r>
            <a:endParaRPr lang="sr-Latn-CS" b="1" dirty="0">
              <a:latin typeface="Times New Roman" pitchFamily="18" charset="0"/>
            </a:endParaRPr>
          </a:p>
          <a:p>
            <a:pPr lvl="1"/>
            <a:endParaRPr lang="sr-Latn-CS" b="1" dirty="0">
              <a:latin typeface="Times New Roman" pitchFamily="18" charset="0"/>
            </a:endParaRPr>
          </a:p>
          <a:p>
            <a:pPr lvl="1"/>
            <a:r>
              <a:rPr lang="en-US" b="1" dirty="0" err="1">
                <a:latin typeface="Times New Roman" pitchFamily="18" charset="0"/>
              </a:rPr>
              <a:t>Употребљавају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додавањем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воде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>
                <a:latin typeface="Times New Roman" pitchFamily="18" charset="0"/>
              </a:rPr>
              <a:t>1:2,5 </a:t>
            </a:r>
            <a:r>
              <a:rPr lang="en-US" b="1" i="1" dirty="0" err="1">
                <a:latin typeface="Times New Roman" pitchFamily="18" charset="0"/>
              </a:rPr>
              <a:t>делова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воде</a:t>
            </a:r>
            <a:r>
              <a:rPr lang="en-US" b="1" dirty="0">
                <a:latin typeface="Times New Roman" pitchFamily="18" charset="0"/>
              </a:rPr>
              <a:t>).</a:t>
            </a:r>
          </a:p>
          <a:p>
            <a:pPr lvl="2" algn="just"/>
            <a:endParaRPr lang="en-US" dirty="0">
              <a:solidFill>
                <a:srgbClr val="FFFFCC"/>
              </a:solidFill>
              <a:latin typeface="Wingdings" pitchFamily="2" charset="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143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3"/>
          <p:cNvSpPr txBox="1">
            <a:spLocks noChangeArrowheads="1"/>
          </p:cNvSpPr>
          <p:nvPr/>
        </p:nvSpPr>
        <p:spPr bwMode="auto">
          <a:xfrm>
            <a:off x="609600" y="228600"/>
            <a:ext cx="7620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200" b="1" dirty="0">
                <a:latin typeface="Times New Roman" pitchFamily="18" charset="0"/>
              </a:rPr>
              <a:t>2. МЛЕКО И МЛЕЧНИ ПРОИЗВОДИ</a:t>
            </a:r>
            <a:endParaRPr lang="en-US" sz="2200" b="1" i="1" dirty="0">
              <a:latin typeface="Times New Roman" pitchFamily="18" charset="0"/>
            </a:endParaRPr>
          </a:p>
          <a:p>
            <a:pPr algn="just"/>
            <a:endParaRPr lang="en-US" sz="2200" b="1" dirty="0">
              <a:latin typeface="Times New Roman" pitchFamily="18" charset="0"/>
            </a:endParaRPr>
          </a:p>
          <a:p>
            <a:pPr algn="just"/>
            <a:r>
              <a:rPr lang="en-US" sz="2200" b="1" dirty="0">
                <a:latin typeface="Times New Roman" pitchFamily="18" charset="0"/>
              </a:rPr>
              <a:t>У </a:t>
            </a:r>
            <a:r>
              <a:rPr lang="en-US" sz="2200" b="1" dirty="0" err="1">
                <a:latin typeface="Times New Roman" pitchFamily="18" charset="0"/>
              </a:rPr>
              <a:t>исхрани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људи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уобичајено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се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под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млеком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подразумева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кравље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млеко</a:t>
            </a:r>
            <a:r>
              <a:rPr lang="en-US" sz="2200" b="1" dirty="0">
                <a:latin typeface="Times New Roman" pitchFamily="18" charset="0"/>
              </a:rPr>
              <a:t>, </a:t>
            </a:r>
            <a:r>
              <a:rPr lang="en-US" sz="2200" b="1" dirty="0" err="1">
                <a:latin typeface="Times New Roman" pitchFamily="18" charset="0"/>
              </a:rPr>
              <a:t>добијено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правилном</a:t>
            </a:r>
            <a:r>
              <a:rPr lang="en-US" sz="2200" b="1" dirty="0">
                <a:latin typeface="Times New Roman" pitchFamily="18" charset="0"/>
              </a:rPr>
              <a:t> и </a:t>
            </a:r>
            <a:r>
              <a:rPr lang="en-US" sz="2200" b="1" dirty="0" err="1">
                <a:latin typeface="Times New Roman" pitchFamily="18" charset="0"/>
              </a:rPr>
              <a:t>редовном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мужом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здравих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крава</a:t>
            </a:r>
            <a:r>
              <a:rPr lang="en-US" sz="2200" b="1" dirty="0">
                <a:latin typeface="Times New Roman" pitchFamily="18" charset="0"/>
              </a:rPr>
              <a:t> 15 </a:t>
            </a:r>
            <a:r>
              <a:rPr lang="en-US" sz="2200" b="1" dirty="0" err="1">
                <a:latin typeface="Times New Roman" pitchFamily="18" charset="0"/>
              </a:rPr>
              <a:t>дана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пре</a:t>
            </a:r>
            <a:r>
              <a:rPr lang="en-US" sz="2200" b="1" dirty="0">
                <a:latin typeface="Times New Roman" pitchFamily="18" charset="0"/>
              </a:rPr>
              <a:t> и 8 </a:t>
            </a:r>
            <a:r>
              <a:rPr lang="en-US" sz="2200" b="1" dirty="0" err="1">
                <a:latin typeface="Times New Roman" pitchFamily="18" charset="0"/>
              </a:rPr>
              <a:t>дана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после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тељења</a:t>
            </a:r>
            <a:r>
              <a:rPr lang="en-US" sz="22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200" b="1" dirty="0">
              <a:latin typeface="Times New Roman" pitchFamily="18" charset="0"/>
            </a:endParaRPr>
          </a:p>
          <a:p>
            <a:pPr algn="just"/>
            <a:r>
              <a:rPr lang="en-US" sz="2200" b="1" dirty="0" err="1">
                <a:latin typeface="Times New Roman" pitchFamily="18" charset="0"/>
              </a:rPr>
              <a:t>Хемијски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млеко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је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емулзија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масти</a:t>
            </a:r>
            <a:r>
              <a:rPr lang="en-US" sz="2200" b="1" dirty="0">
                <a:latin typeface="Times New Roman" pitchFamily="18" charset="0"/>
              </a:rPr>
              <a:t> у </a:t>
            </a:r>
            <a:r>
              <a:rPr lang="en-US" sz="2200" b="1" dirty="0" err="1">
                <a:latin typeface="Times New Roman" pitchFamily="18" charset="0"/>
              </a:rPr>
              <a:t>воденом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раствору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протеина</a:t>
            </a:r>
            <a:r>
              <a:rPr lang="en-US" sz="2200" b="1" dirty="0">
                <a:latin typeface="Times New Roman" pitchFamily="18" charset="0"/>
              </a:rPr>
              <a:t>, </a:t>
            </a:r>
            <a:r>
              <a:rPr lang="en-US" sz="2200" b="1" dirty="0" err="1">
                <a:latin typeface="Times New Roman" pitchFamily="18" charset="0"/>
              </a:rPr>
              <a:t>лактозе</a:t>
            </a:r>
            <a:r>
              <a:rPr lang="en-US" sz="2200" b="1" dirty="0">
                <a:latin typeface="Times New Roman" pitchFamily="18" charset="0"/>
              </a:rPr>
              <a:t> и </a:t>
            </a:r>
            <a:r>
              <a:rPr lang="en-US" sz="2200" b="1" dirty="0" err="1">
                <a:latin typeface="Times New Roman" pitchFamily="18" charset="0"/>
              </a:rPr>
              <a:t>минералних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материја</a:t>
            </a:r>
            <a:r>
              <a:rPr lang="en-US" sz="2200" b="1" dirty="0" smtClean="0">
                <a:latin typeface="Times New Roman" pitchFamily="18" charset="0"/>
              </a:rPr>
              <a:t>!</a:t>
            </a:r>
            <a:endParaRPr lang="sr-Cyrl-RS" sz="2200" b="1" dirty="0" smtClean="0">
              <a:latin typeface="Times New Roman" pitchFamily="18" charset="0"/>
            </a:endParaRPr>
          </a:p>
          <a:p>
            <a:pPr algn="just"/>
            <a:r>
              <a:rPr lang="en-US" sz="2200" b="1" dirty="0" err="1">
                <a:latin typeface="Times New Roman" pitchFamily="18" charset="0"/>
              </a:rPr>
              <a:t>Млеко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учествује</a:t>
            </a:r>
            <a:r>
              <a:rPr lang="en-US" sz="2200" b="1" dirty="0">
                <a:latin typeface="Times New Roman" pitchFamily="18" charset="0"/>
              </a:rPr>
              <a:t> у </a:t>
            </a:r>
            <a:r>
              <a:rPr lang="en-US" sz="2200" b="1" dirty="0" err="1">
                <a:latin typeface="Times New Roman" pitchFamily="18" charset="0"/>
              </a:rPr>
              <a:t>исхрани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људи</a:t>
            </a:r>
            <a:r>
              <a:rPr lang="en-US" sz="2200" b="1" dirty="0">
                <a:latin typeface="Times New Roman" pitchFamily="18" charset="0"/>
              </a:rPr>
              <a:t> у:</a:t>
            </a:r>
          </a:p>
          <a:p>
            <a:pPr algn="just"/>
            <a:endParaRPr lang="en-US" sz="22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200" b="1" dirty="0" err="1">
                <a:latin typeface="Times New Roman" pitchFamily="18" charset="0"/>
              </a:rPr>
              <a:t>неразвијеном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свету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нешто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преко</a:t>
            </a:r>
            <a:r>
              <a:rPr lang="en-US" sz="2200" b="1" dirty="0">
                <a:latin typeface="Times New Roman" pitchFamily="18" charset="0"/>
              </a:rPr>
              <a:t> 20%</a:t>
            </a:r>
          </a:p>
          <a:p>
            <a:pPr lvl="1">
              <a:buFontTx/>
              <a:buChar char="•"/>
            </a:pPr>
            <a:r>
              <a:rPr lang="fr-FR" sz="2200" b="1" dirty="0" err="1">
                <a:latin typeface="Times New Roman" pitchFamily="18" charset="0"/>
              </a:rPr>
              <a:t>земљама</a:t>
            </a:r>
            <a:r>
              <a:rPr lang="fr-FR" sz="2200" b="1" dirty="0">
                <a:latin typeface="Times New Roman" pitchFamily="18" charset="0"/>
              </a:rPr>
              <a:t> у </a:t>
            </a:r>
            <a:r>
              <a:rPr lang="fr-FR" sz="2200" b="1" dirty="0" err="1">
                <a:latin typeface="Times New Roman" pitchFamily="18" charset="0"/>
              </a:rPr>
              <a:t>развоју</a:t>
            </a:r>
            <a:r>
              <a:rPr lang="fr-FR" sz="2200" b="1" dirty="0">
                <a:latin typeface="Times New Roman" pitchFamily="18" charset="0"/>
              </a:rPr>
              <a:t> </a:t>
            </a:r>
            <a:r>
              <a:rPr lang="fr-FR" sz="2200" b="1" dirty="0" err="1">
                <a:latin typeface="Times New Roman" pitchFamily="18" charset="0"/>
              </a:rPr>
              <a:t>са</a:t>
            </a:r>
            <a:r>
              <a:rPr lang="fr-FR" sz="2200" b="1" dirty="0">
                <a:latin typeface="Times New Roman" pitchFamily="18" charset="0"/>
              </a:rPr>
              <a:t> </a:t>
            </a:r>
            <a:r>
              <a:rPr lang="fr-FR" sz="2200" b="1" dirty="0" err="1">
                <a:latin typeface="Times New Roman" pitchFamily="18" charset="0"/>
              </a:rPr>
              <a:t>око</a:t>
            </a:r>
            <a:r>
              <a:rPr lang="fr-FR" sz="2200" b="1" dirty="0">
                <a:latin typeface="Times New Roman" pitchFamily="18" charset="0"/>
              </a:rPr>
              <a:t> 3%</a:t>
            </a:r>
          </a:p>
          <a:p>
            <a:pPr lvl="1">
              <a:buFontTx/>
              <a:buChar char="•"/>
            </a:pPr>
            <a:r>
              <a:rPr lang="en-US" sz="2200" b="1" dirty="0" err="1">
                <a:latin typeface="Times New Roman" pitchFamily="18" charset="0"/>
              </a:rPr>
              <a:t>развијеном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свету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са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преко</a:t>
            </a:r>
            <a:r>
              <a:rPr lang="en-US" sz="2200" b="1" dirty="0">
                <a:latin typeface="Times New Roman" pitchFamily="18" charset="0"/>
              </a:rPr>
              <a:t> 8%</a:t>
            </a:r>
          </a:p>
          <a:p>
            <a:pPr algn="just"/>
            <a:endParaRPr lang="en-US" sz="2200" b="1" dirty="0">
              <a:latin typeface="Times New Roman" pitchFamily="18" charset="0"/>
            </a:endParaRPr>
          </a:p>
          <a:p>
            <a:r>
              <a:rPr lang="en-US" sz="2200" b="1" dirty="0" err="1">
                <a:latin typeface="Times New Roman" pitchFamily="18" charset="0"/>
              </a:rPr>
              <a:t>Састав</a:t>
            </a:r>
            <a:r>
              <a:rPr lang="en-US" sz="2200" b="1" dirty="0">
                <a:latin typeface="Times New Roman" pitchFamily="18" charset="0"/>
              </a:rPr>
              <a:t> и </a:t>
            </a:r>
            <a:r>
              <a:rPr lang="en-US" sz="2200" b="1" dirty="0" err="1">
                <a:latin typeface="Times New Roman" pitchFamily="18" charset="0"/>
              </a:rPr>
              <a:t>нутритивна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вредност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млека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зависи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од</a:t>
            </a:r>
            <a:r>
              <a:rPr lang="en-US" sz="2200" b="1" dirty="0">
                <a:latin typeface="Times New Roman" pitchFamily="18" charset="0"/>
              </a:rPr>
              <a:t> </a:t>
            </a:r>
            <a:r>
              <a:rPr lang="en-US" sz="2200" b="1" dirty="0" err="1">
                <a:latin typeface="Times New Roman" pitchFamily="18" charset="0"/>
              </a:rPr>
              <a:t>врсте</a:t>
            </a:r>
            <a:r>
              <a:rPr lang="en-US" sz="22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43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3"/>
          <p:cNvSpPr txBox="1">
            <a:spLocks noChangeArrowheads="1"/>
          </p:cNvSpPr>
          <p:nvPr/>
        </p:nvSpPr>
        <p:spPr bwMode="auto">
          <a:xfrm>
            <a:off x="152400" y="304800"/>
            <a:ext cx="8686800" cy="704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000" b="1" dirty="0">
              <a:latin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</a:rPr>
              <a:t>У </a:t>
            </a:r>
            <a:r>
              <a:rPr lang="en-US" sz="2400" b="1" dirty="0" err="1">
                <a:latin typeface="Times New Roman" pitchFamily="18" charset="0"/>
              </a:rPr>
              <a:t>крављем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млеку</a:t>
            </a:r>
            <a:r>
              <a:rPr lang="en-US" sz="2400" b="1" dirty="0">
                <a:latin typeface="Times New Roman" pitchFamily="18" charset="0"/>
              </a:rPr>
              <a:t> има</a:t>
            </a:r>
          </a:p>
          <a:p>
            <a:pPr lvl="1" algn="just">
              <a:buFontTx/>
              <a:buChar char="•"/>
            </a:pPr>
            <a:r>
              <a:rPr lang="en-US" sz="2400" b="1" dirty="0">
                <a:latin typeface="Times New Roman" pitchFamily="18" charset="0"/>
              </a:rPr>
              <a:t>88% </a:t>
            </a:r>
            <a:r>
              <a:rPr lang="en-US" sz="2400" b="1" dirty="0" err="1">
                <a:latin typeface="Times New Roman" pitchFamily="18" charset="0"/>
              </a:rPr>
              <a:t>воде</a:t>
            </a:r>
            <a:endParaRPr lang="sr-Latn-CS" sz="2400" b="1" dirty="0">
              <a:latin typeface="Times New Roman" pitchFamily="18" charset="0"/>
            </a:endParaRPr>
          </a:p>
          <a:p>
            <a:pPr lvl="1" algn="just"/>
            <a:endParaRPr lang="en-US" sz="1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400" b="1" dirty="0">
                <a:latin typeface="Times New Roman" pitchFamily="18" charset="0"/>
              </a:rPr>
              <a:t>3,5% </a:t>
            </a:r>
            <a:r>
              <a:rPr lang="en-US" sz="2400" b="1" dirty="0" err="1">
                <a:latin typeface="Times New Roman" pitchFamily="18" charset="0"/>
              </a:rPr>
              <a:t>протеина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000" b="1" i="1" dirty="0">
                <a:latin typeface="Times New Roman" pitchFamily="18" charset="0"/>
              </a:rPr>
              <a:t>80% </a:t>
            </a:r>
            <a:r>
              <a:rPr lang="en-US" sz="2000" b="1" i="1" dirty="0" err="1">
                <a:latin typeface="Times New Roman" pitchFamily="18" charset="0"/>
              </a:rPr>
              <a:t>казеина</a:t>
            </a:r>
            <a:r>
              <a:rPr lang="en-US" sz="2000" b="1" dirty="0">
                <a:latin typeface="Times New Roman" pitchFamily="18" charset="0"/>
              </a:rPr>
              <a:t>), </a:t>
            </a:r>
            <a:r>
              <a:rPr lang="en-US" sz="2000" b="1" dirty="0" err="1">
                <a:latin typeface="Times New Roman" pitchFamily="18" charset="0"/>
              </a:rPr>
              <a:t>лакалбумина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лактглобулина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имуноглобулина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албумина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крвног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серума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протеини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сурутке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имунолошким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својствима</a:t>
            </a:r>
            <a:r>
              <a:rPr lang="en-US" sz="2000" b="1" dirty="0">
                <a:latin typeface="Times New Roman" pitchFamily="18" charset="0"/>
              </a:rPr>
              <a:t>)</a:t>
            </a:r>
            <a:endParaRPr lang="sr-Latn-CS" sz="2000" b="1" dirty="0">
              <a:latin typeface="Times New Roman" pitchFamily="18" charset="0"/>
            </a:endParaRPr>
          </a:p>
          <a:p>
            <a:pPr lvl="1"/>
            <a:endParaRPr lang="en-US" sz="9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400" b="1" dirty="0">
                <a:latin typeface="Times New Roman" pitchFamily="18" charset="0"/>
              </a:rPr>
              <a:t>3,5-6% </a:t>
            </a:r>
            <a:r>
              <a:rPr lang="en-US" sz="2400" b="1" dirty="0" err="1">
                <a:latin typeface="Times New Roman" pitchFamily="18" charset="0"/>
              </a:rPr>
              <a:t>масти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</a:t>
            </a:r>
            <a:r>
              <a:rPr lang="en-US" sz="2000" b="1" i="1" dirty="0" err="1">
                <a:latin typeface="Times New Roman" pitchFamily="18" charset="0"/>
              </a:rPr>
              <a:t>триглицерида</a:t>
            </a:r>
            <a:r>
              <a:rPr lang="en-US" sz="2000" b="1" i="1" dirty="0">
                <a:latin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</a:rPr>
              <a:t>нешто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фосфолипида</a:t>
            </a:r>
            <a:r>
              <a:rPr lang="en-US" sz="2000" b="1" i="1" dirty="0">
                <a:latin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</a:rPr>
              <a:t>лецитина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холестерола</a:t>
            </a:r>
            <a:r>
              <a:rPr lang="en-US" sz="2000" b="1" i="1" dirty="0">
                <a:latin typeface="Times New Roman" pitchFamily="18" charset="0"/>
              </a:rPr>
              <a:t>, </a:t>
            </a:r>
            <a:r>
              <a:rPr lang="en-US" sz="2000" b="1" i="1" dirty="0" err="1">
                <a:latin typeface="Times New Roman" pitchFamily="18" charset="0"/>
              </a:rPr>
              <a:t>садржај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незасићених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масних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киселина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низак</a:t>
            </a:r>
            <a:r>
              <a:rPr lang="en-US" sz="2000" b="1" dirty="0">
                <a:latin typeface="Times New Roman" pitchFamily="18" charset="0"/>
              </a:rPr>
              <a:t>)</a:t>
            </a:r>
            <a:endParaRPr lang="sr-Latn-CS" sz="2000" b="1" dirty="0">
              <a:latin typeface="Times New Roman" pitchFamily="18" charset="0"/>
            </a:endParaRPr>
          </a:p>
          <a:p>
            <a:pPr lvl="1"/>
            <a:endParaRPr lang="en-US" sz="9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4,6% дисахарид лактазе</a:t>
            </a:r>
            <a:endParaRPr lang="sr-Latn-CS" sz="2400" b="1" dirty="0">
              <a:latin typeface="Times New Roman" pitchFamily="18" charset="0"/>
            </a:endParaRPr>
          </a:p>
          <a:p>
            <a:pPr lvl="1"/>
            <a:endParaRPr lang="nl-NL" sz="1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sr-Latn-CS" sz="2400" b="1" dirty="0">
                <a:latin typeface="Times New Roman" pitchFamily="18" charset="0"/>
              </a:rPr>
              <a:t>м</a:t>
            </a:r>
            <a:r>
              <a:rPr lang="nl-NL" sz="2400" b="1" dirty="0">
                <a:latin typeface="Times New Roman" pitchFamily="18" charset="0"/>
              </a:rPr>
              <a:t>инералних материја (</a:t>
            </a:r>
            <a:r>
              <a:rPr lang="nl-NL" sz="2400" b="1" i="1" dirty="0">
                <a:latin typeface="Times New Roman" pitchFamily="18" charset="0"/>
              </a:rPr>
              <a:t>Ca, F, K, Na, Mg</a:t>
            </a:r>
            <a:r>
              <a:rPr lang="nl-NL" sz="2400" b="1" dirty="0">
                <a:latin typeface="Times New Roman" pitchFamily="18" charset="0"/>
              </a:rPr>
              <a:t>)</a:t>
            </a:r>
            <a:endParaRPr lang="sr-Latn-CS" sz="2400" b="1" dirty="0">
              <a:latin typeface="Times New Roman" pitchFamily="18" charset="0"/>
            </a:endParaRPr>
          </a:p>
          <a:p>
            <a:pPr lvl="1"/>
            <a:endParaRPr lang="nl-NL" sz="10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sr-Latn-CS" sz="2400" b="1" dirty="0">
                <a:latin typeface="Times New Roman" pitchFamily="18" charset="0"/>
              </a:rPr>
              <a:t>в</a:t>
            </a:r>
            <a:r>
              <a:rPr lang="nl-NL" sz="2400" b="1" dirty="0">
                <a:latin typeface="Times New Roman" pitchFamily="18" charset="0"/>
              </a:rPr>
              <a:t>итамина (</a:t>
            </a:r>
            <a:r>
              <a:rPr lang="nl-NL" sz="2400" b="1" i="1" dirty="0">
                <a:latin typeface="Times New Roman" pitchFamily="18" charset="0"/>
              </a:rPr>
              <a:t>A, D, E, B grupe, C</a:t>
            </a:r>
            <a:r>
              <a:rPr lang="nl-NL" sz="2400" b="1" dirty="0" smtClean="0">
                <a:latin typeface="Times New Roman" pitchFamily="18" charset="0"/>
              </a:rPr>
              <a:t>)</a:t>
            </a:r>
          </a:p>
          <a:p>
            <a:pPr lvl="1"/>
            <a:endParaRPr lang="nl-NL" sz="2400" b="1" dirty="0" smtClean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Енергетска вредност 100ml крављег млека је 67 </a:t>
            </a:r>
            <a:r>
              <a:rPr lang="en-US" sz="2400" b="1" dirty="0">
                <a:latin typeface="Times New Roman" pitchFamily="18" charset="0"/>
              </a:rPr>
              <a:t>k</a:t>
            </a:r>
            <a:r>
              <a:rPr lang="nl-NL" sz="2400" b="1" dirty="0">
                <a:latin typeface="Times New Roman" pitchFamily="18" charset="0"/>
              </a:rPr>
              <a:t>cal</a:t>
            </a:r>
            <a:r>
              <a:rPr lang="nl-NL" sz="2400" b="1" dirty="0" smtClean="0">
                <a:latin typeface="Times New Roman" pitchFamily="18" charset="0"/>
              </a:rPr>
              <a:t>!</a:t>
            </a:r>
          </a:p>
          <a:p>
            <a:pPr lvl="1">
              <a:buFontTx/>
              <a:buChar char="•"/>
            </a:pPr>
            <a:r>
              <a:rPr lang="nl-NL" sz="2400" b="1" dirty="0">
                <a:latin typeface="Times New Roman" pitchFamily="18" charset="0"/>
              </a:rPr>
              <a:t>Искористљивост беланчевина из крављег </a:t>
            </a:r>
            <a:r>
              <a:rPr lang="sr-Latn-CS" sz="2400" b="1" dirty="0">
                <a:latin typeface="Times New Roman" pitchFamily="18" charset="0"/>
              </a:rPr>
              <a:t>м</a:t>
            </a:r>
            <a:r>
              <a:rPr lang="nl-NL" sz="2400" b="1" dirty="0">
                <a:latin typeface="Times New Roman" pitchFamily="18" charset="0"/>
              </a:rPr>
              <a:t>лека је потпуна!</a:t>
            </a:r>
            <a:endParaRPr lang="en-US" sz="24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endParaRPr lang="nl-NL" sz="2400" b="1" dirty="0">
              <a:latin typeface="Times New Roman" pitchFamily="18" charset="0"/>
            </a:endParaRPr>
          </a:p>
          <a:p>
            <a:pPr lvl="1"/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301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7620000" cy="417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nl-NL" sz="1600" b="1" i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Подела млечних производа према начину термичке обраде</a:t>
            </a:r>
            <a:endParaRPr lang="nl-NL" sz="2800" b="1" dirty="0">
              <a:latin typeface="Times New Roman" pitchFamily="18" charset="0"/>
            </a:endParaRPr>
          </a:p>
          <a:p>
            <a:pPr lvl="3" algn="just">
              <a:buFontTx/>
              <a:buChar char="•"/>
            </a:pPr>
            <a:r>
              <a:rPr lang="sr-Cyrl-RS" sz="2800" b="1" i="1" dirty="0" smtClean="0">
                <a:latin typeface="Times New Roman" pitchFamily="18" charset="0"/>
              </a:rPr>
              <a:t>п</a:t>
            </a:r>
            <a:r>
              <a:rPr lang="nl-NL" sz="2800" b="1" i="1" dirty="0" smtClean="0">
                <a:latin typeface="Times New Roman" pitchFamily="18" charset="0"/>
              </a:rPr>
              <a:t>астеризовано </a:t>
            </a:r>
            <a:r>
              <a:rPr lang="nl-NL" sz="2800" b="1" i="1" dirty="0">
                <a:latin typeface="Times New Roman" pitchFamily="18" charset="0"/>
              </a:rPr>
              <a:t>млеко</a:t>
            </a:r>
            <a:endParaRPr lang="fr-FR" sz="2800" b="1" dirty="0">
              <a:latin typeface="Times New Roman" pitchFamily="18" charset="0"/>
            </a:endParaRPr>
          </a:p>
          <a:p>
            <a:pPr lvl="3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с</a:t>
            </a:r>
            <a:r>
              <a:rPr lang="nl-NL" sz="2800" b="1" i="1" dirty="0">
                <a:latin typeface="Times New Roman" pitchFamily="18" charset="0"/>
              </a:rPr>
              <a:t>терилизовано млеко</a:t>
            </a:r>
          </a:p>
          <a:p>
            <a:pPr lvl="3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в</a:t>
            </a:r>
            <a:r>
              <a:rPr lang="nl-NL" sz="2800" b="1" i="1" dirty="0">
                <a:latin typeface="Times New Roman" pitchFamily="18" charset="0"/>
              </a:rPr>
              <a:t>итаминизирано млеко</a:t>
            </a:r>
          </a:p>
          <a:p>
            <a:pPr lvl="3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к</a:t>
            </a:r>
            <a:r>
              <a:rPr lang="nl-NL" sz="2800" b="1" i="1" dirty="0">
                <a:latin typeface="Times New Roman" pitchFamily="18" charset="0"/>
              </a:rPr>
              <a:t>ондензовано млеко</a:t>
            </a:r>
          </a:p>
          <a:p>
            <a:pPr lvl="3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м</a:t>
            </a:r>
            <a:r>
              <a:rPr lang="nl-NL" sz="2800" b="1" i="1" dirty="0">
                <a:latin typeface="Times New Roman" pitchFamily="18" charset="0"/>
              </a:rPr>
              <a:t>леко у праху</a:t>
            </a:r>
          </a:p>
          <a:p>
            <a:pPr lvl="3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и</a:t>
            </a:r>
            <a:r>
              <a:rPr lang="nl-NL" sz="2800" b="1" i="1" dirty="0">
                <a:latin typeface="Times New Roman" pitchFamily="18" charset="0"/>
              </a:rPr>
              <a:t>нстант млеко у праху</a:t>
            </a:r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6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8839200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nl-NL" sz="1600" b="1" i="1" dirty="0">
              <a:latin typeface="Times New Roman" pitchFamily="18" charset="0"/>
            </a:endParaRPr>
          </a:p>
          <a:p>
            <a:pPr algn="just"/>
            <a:r>
              <a:rPr lang="nl-NL" sz="2400" b="1" i="1" dirty="0">
                <a:latin typeface="Times New Roman" pitchFamily="18" charset="0"/>
              </a:rPr>
              <a:t>Пастеризовани млечни производи </a:t>
            </a:r>
          </a:p>
          <a:p>
            <a:pPr lvl="2"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Уништавају се само вегетативни облици микроорганизама. Добија се загревањем млека на</a:t>
            </a:r>
          </a:p>
          <a:p>
            <a:pPr lvl="1" algn="just"/>
            <a:endParaRPr lang="nl-NL" sz="1600" b="1" dirty="0">
              <a:latin typeface="Times New Roman" pitchFamily="18" charset="0"/>
            </a:endParaRPr>
          </a:p>
          <a:p>
            <a:pPr lvl="1" algn="just"/>
            <a:r>
              <a:rPr lang="nl-NL" sz="24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 dirty="0" smtClean="0">
                <a:latin typeface="Times New Roman" pitchFamily="18" charset="0"/>
              </a:rPr>
              <a:t>63-65</a:t>
            </a:r>
            <a:r>
              <a:rPr lang="nl-NL" sz="2400" b="1" baseline="30000" dirty="0" smtClean="0">
                <a:latin typeface="Times New Roman" pitchFamily="18" charset="0"/>
              </a:rPr>
              <a:t>0</a:t>
            </a:r>
            <a:r>
              <a:rPr lang="nl-NL" sz="2400" b="1" dirty="0" smtClean="0">
                <a:latin typeface="Times New Roman" pitchFamily="18" charset="0"/>
              </a:rPr>
              <a:t>C </a:t>
            </a:r>
            <a:r>
              <a:rPr lang="nl-NL" sz="2400" b="1" dirty="0">
                <a:latin typeface="Times New Roman" pitchFamily="18" charset="0"/>
              </a:rPr>
              <a:t>у трајању од 30 минута (</a:t>
            </a:r>
            <a:r>
              <a:rPr lang="nl-NL" sz="2400" b="1" i="1" dirty="0">
                <a:latin typeface="Times New Roman" pitchFamily="18" charset="0"/>
              </a:rPr>
              <a:t>ниска пастеризација</a:t>
            </a:r>
            <a:r>
              <a:rPr lang="nl-NL" sz="2400" b="1" dirty="0">
                <a:latin typeface="Times New Roman" pitchFamily="18" charset="0"/>
              </a:rPr>
              <a:t>)</a:t>
            </a:r>
          </a:p>
          <a:p>
            <a:pPr lvl="1"/>
            <a:r>
              <a:rPr lang="de-DE" sz="24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400" b="1" dirty="0" smtClean="0">
                <a:latin typeface="Times New Roman" pitchFamily="18" charset="0"/>
              </a:rPr>
              <a:t>82</a:t>
            </a:r>
            <a:r>
              <a:rPr lang="de-DE" sz="2400" b="1" baseline="30000" dirty="0" smtClean="0">
                <a:latin typeface="Times New Roman" pitchFamily="18" charset="0"/>
              </a:rPr>
              <a:t>0</a:t>
            </a:r>
            <a:r>
              <a:rPr lang="de-DE" sz="2400" b="1" dirty="0" smtClean="0">
                <a:latin typeface="Times New Roman" pitchFamily="18" charset="0"/>
              </a:rPr>
              <a:t>C </a:t>
            </a:r>
            <a:r>
              <a:rPr lang="de-DE" sz="2400" b="1" dirty="0">
                <a:latin typeface="Times New Roman" pitchFamily="18" charset="0"/>
              </a:rPr>
              <a:t>у трајању од 20 секунди (</a:t>
            </a:r>
            <a:r>
              <a:rPr lang="de-DE" sz="2400" b="1" i="1" dirty="0">
                <a:latin typeface="Times New Roman" pitchFamily="18" charset="0"/>
              </a:rPr>
              <a:t>висока пастеризација</a:t>
            </a:r>
            <a:r>
              <a:rPr lang="de-DE" sz="2400" b="1" dirty="0">
                <a:latin typeface="Times New Roman" pitchFamily="18" charset="0"/>
              </a:rPr>
              <a:t>) </a:t>
            </a:r>
          </a:p>
          <a:p>
            <a:pPr marL="800100" lvl="1" indent="-342900">
              <a:buFont typeface="Wingdings"/>
              <a:buChar char="Ø"/>
            </a:pPr>
            <a:r>
              <a:rPr lang="de-DE" sz="2400" b="1" dirty="0" smtClean="0">
                <a:latin typeface="Times New Roman" pitchFamily="18" charset="0"/>
              </a:rPr>
              <a:t>72-76</a:t>
            </a:r>
            <a:r>
              <a:rPr lang="de-DE" sz="2400" b="1" baseline="30000" dirty="0" smtClean="0">
                <a:latin typeface="Times New Roman" pitchFamily="18" charset="0"/>
              </a:rPr>
              <a:t>0</a:t>
            </a:r>
            <a:r>
              <a:rPr lang="de-DE" sz="2400" b="1" dirty="0" smtClean="0">
                <a:latin typeface="Times New Roman" pitchFamily="18" charset="0"/>
              </a:rPr>
              <a:t>C </a:t>
            </a:r>
            <a:r>
              <a:rPr lang="de-DE" sz="2400" b="1" dirty="0">
                <a:latin typeface="Times New Roman" pitchFamily="18" charset="0"/>
              </a:rPr>
              <a:t>у трајању од 15 до 20 секунди (</a:t>
            </a:r>
            <a:r>
              <a:rPr lang="de-DE" sz="2400" b="1" i="1" dirty="0">
                <a:latin typeface="Times New Roman" pitchFamily="18" charset="0"/>
              </a:rPr>
              <a:t>краткотрајна </a:t>
            </a:r>
            <a:r>
              <a:rPr lang="de-DE" sz="2400" b="1" i="1" dirty="0" smtClean="0">
                <a:latin typeface="Times New Roman" pitchFamily="18" charset="0"/>
              </a:rPr>
              <a:t>пастери</a:t>
            </a:r>
            <a:r>
              <a:rPr lang="sr-Cyrl-RS" sz="2400" b="1" i="1" dirty="0" smtClean="0">
                <a:latin typeface="Times New Roman" pitchFamily="18" charset="0"/>
              </a:rPr>
              <a:t>з</a:t>
            </a:r>
            <a:r>
              <a:rPr lang="de-DE" sz="2400" b="1" i="1" dirty="0" smtClean="0">
                <a:latin typeface="Times New Roman" pitchFamily="18" charset="0"/>
              </a:rPr>
              <a:t>а</a:t>
            </a:r>
            <a:r>
              <a:rPr lang="sr-Cyrl-RS" sz="2400" b="1" i="1" dirty="0" smtClean="0">
                <a:latin typeface="Times New Roman" pitchFamily="18" charset="0"/>
              </a:rPr>
              <a:t>ц</a:t>
            </a:r>
            <a:r>
              <a:rPr lang="de-DE" sz="2400" b="1" i="1" dirty="0" smtClean="0">
                <a:latin typeface="Times New Roman" pitchFamily="18" charset="0"/>
              </a:rPr>
              <a:t>ија</a:t>
            </a:r>
            <a:r>
              <a:rPr lang="de-DE" sz="2400" b="1" dirty="0" smtClean="0">
                <a:latin typeface="Times New Roman" pitchFamily="18" charset="0"/>
              </a:rPr>
              <a:t>)</a:t>
            </a:r>
            <a:endParaRPr lang="sr-Cyrl-RS" sz="2400" b="1" dirty="0" smtClean="0">
              <a:latin typeface="Times New Roman" pitchFamily="18" charset="0"/>
            </a:endParaRPr>
          </a:p>
          <a:p>
            <a:pPr marL="800100" lvl="1" indent="-342900">
              <a:buFont typeface="Wingdings"/>
              <a:buChar char="Ø"/>
            </a:pPr>
            <a:endParaRPr lang="sr-Cyrl-RS" sz="2400" b="1" dirty="0">
              <a:latin typeface="Times New Roman" pitchFamily="18" charset="0"/>
            </a:endParaRPr>
          </a:p>
          <a:p>
            <a:pPr marL="800100" lvl="1" indent="-342900">
              <a:buFont typeface="Wingdings"/>
              <a:buChar char="Ø"/>
            </a:pPr>
            <a:r>
              <a:rPr lang="fr-FR" sz="2400" b="1" dirty="0" err="1">
                <a:latin typeface="Times New Roman" pitchFamily="18" charset="0"/>
              </a:rPr>
              <a:t>Морају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чувати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</a:t>
            </a:r>
            <a:r>
              <a:rPr lang="fr-FR" sz="2400" b="1" dirty="0">
                <a:latin typeface="Times New Roman" pitchFamily="18" charset="0"/>
              </a:rPr>
              <a:t> 1-4</a:t>
            </a:r>
            <a:r>
              <a:rPr lang="fr-FR" sz="2400" b="1" baseline="30000" dirty="0">
                <a:latin typeface="Times New Roman" pitchFamily="18" charset="0"/>
              </a:rPr>
              <a:t>0</a:t>
            </a:r>
            <a:r>
              <a:rPr lang="en-US" sz="2400" b="1" dirty="0">
                <a:latin typeface="Times New Roman" pitchFamily="18" charset="0"/>
              </a:rPr>
              <a:t>C</a:t>
            </a:r>
            <a:r>
              <a:rPr lang="fr-FR" sz="2400" b="1" dirty="0">
                <a:latin typeface="Times New Roman" pitchFamily="18" charset="0"/>
              </a:rPr>
              <a:t>, а </a:t>
            </a:r>
            <a:r>
              <a:rPr lang="fr-FR" sz="2400" b="1" dirty="0" err="1">
                <a:latin typeface="Times New Roman" pitchFamily="18" charset="0"/>
              </a:rPr>
              <a:t>пре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употребе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мора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прокувати</a:t>
            </a:r>
            <a:r>
              <a:rPr lang="fr-FR" sz="2400" b="1" dirty="0">
                <a:latin typeface="Times New Roman" pitchFamily="18" charset="0"/>
              </a:rPr>
              <a:t> !</a:t>
            </a:r>
          </a:p>
          <a:p>
            <a:pPr marL="800100" lvl="1" indent="-342900">
              <a:buFont typeface="Wingdings"/>
              <a:buChar char="Ø"/>
            </a:pPr>
            <a:endParaRPr lang="de-DE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95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3"/>
          <p:cNvSpPr txBox="1">
            <a:spLocks noChangeArrowheads="1"/>
          </p:cNvSpPr>
          <p:nvPr/>
        </p:nvSpPr>
        <p:spPr bwMode="auto">
          <a:xfrm>
            <a:off x="533400" y="228600"/>
            <a:ext cx="76200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nl-NL" sz="1600" b="1" i="1" dirty="0">
              <a:latin typeface="Times New Roman" pitchFamily="18" charset="0"/>
            </a:endParaRPr>
          </a:p>
          <a:p>
            <a:pPr algn="just"/>
            <a:r>
              <a:rPr lang="nl-NL" sz="2400" b="1" i="1" dirty="0">
                <a:latin typeface="Times New Roman" pitchFamily="18" charset="0"/>
              </a:rPr>
              <a:t>Стерилизовани млечни производи</a:t>
            </a:r>
          </a:p>
          <a:p>
            <a:pPr lvl="2"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2400" b="1" dirty="0">
                <a:latin typeface="Times New Roman" pitchFamily="18" charset="0"/>
              </a:rPr>
              <a:t>Добија се загревањем млека на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nl-NL" sz="2400" b="1" i="1" dirty="0" smtClean="0">
                <a:latin typeface="Times New Roman" pitchFamily="18" charset="0"/>
              </a:rPr>
              <a:t>110-120</a:t>
            </a:r>
            <a:r>
              <a:rPr lang="nl-NL" sz="2400" b="1" i="1" baseline="30000" dirty="0" smtClean="0">
                <a:latin typeface="Times New Roman" pitchFamily="18" charset="0"/>
              </a:rPr>
              <a:t>0</a:t>
            </a:r>
            <a:r>
              <a:rPr lang="nl-NL" sz="2400" b="1" i="1" dirty="0" smtClean="0">
                <a:latin typeface="Times New Roman" pitchFamily="18" charset="0"/>
              </a:rPr>
              <a:t>C </a:t>
            </a:r>
            <a:r>
              <a:rPr lang="nl-NL" sz="2400" b="1" i="1" dirty="0">
                <a:latin typeface="Times New Roman" pitchFamily="18" charset="0"/>
              </a:rPr>
              <a:t>у трајању од 10-40 минута (</a:t>
            </a:r>
            <a:r>
              <a:rPr lang="nl-NL" sz="2400" b="1" dirty="0">
                <a:latin typeface="Times New Roman" pitchFamily="18" charset="0"/>
              </a:rPr>
              <a:t>стари начин)</a:t>
            </a:r>
            <a:endParaRPr lang="sr-Latn-CS" sz="24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None/>
            </a:pPr>
            <a:endParaRPr lang="nl-NL" sz="2400" b="1" dirty="0">
              <a:latin typeface="Times New Roman" pitchFamily="18" charset="0"/>
            </a:endParaRPr>
          </a:p>
          <a:p>
            <a:pPr marL="800100" lvl="1" indent="-342900">
              <a:buFont typeface="Wingdings"/>
              <a:buChar char="Ø"/>
            </a:pPr>
            <a:r>
              <a:rPr lang="nl-NL" sz="2400" b="1" dirty="0" smtClean="0">
                <a:latin typeface="Times New Roman" pitchFamily="18" charset="0"/>
              </a:rPr>
              <a:t>130-150</a:t>
            </a:r>
            <a:r>
              <a:rPr lang="nl-NL" sz="2400" b="1" baseline="30000" dirty="0" smtClean="0">
                <a:latin typeface="Times New Roman" pitchFamily="18" charset="0"/>
              </a:rPr>
              <a:t>0</a:t>
            </a:r>
            <a:r>
              <a:rPr lang="nl-NL" sz="2400" b="1" dirty="0" smtClean="0">
                <a:latin typeface="Times New Roman" pitchFamily="18" charset="0"/>
              </a:rPr>
              <a:t>C </a:t>
            </a:r>
            <a:r>
              <a:rPr lang="nl-NL" sz="2400" b="1" dirty="0">
                <a:latin typeface="Times New Roman" pitchFamily="18" charset="0"/>
              </a:rPr>
              <a:t>у тајању од 1 до 2 секунде, ван амбалаже, хомогенизује и сипа у стерилисане судове (</a:t>
            </a:r>
            <a:r>
              <a:rPr lang="nl-NL" sz="2400" b="1" i="1" dirty="0">
                <a:latin typeface="Times New Roman" pitchFamily="18" charset="0"/>
              </a:rPr>
              <a:t>UHT стерилизација, краткотрајна стерилизација</a:t>
            </a:r>
            <a:r>
              <a:rPr lang="nl-NL" sz="2400" b="1" dirty="0" smtClean="0">
                <a:latin typeface="Times New Roman" pitchFamily="18" charset="0"/>
              </a:rPr>
              <a:t>)</a:t>
            </a:r>
            <a:endParaRPr lang="sr-Cyrl-RS" sz="2400" b="1" dirty="0" smtClean="0">
              <a:latin typeface="Times New Roman" pitchFamily="18" charset="0"/>
            </a:endParaRPr>
          </a:p>
          <a:p>
            <a:pPr marL="800100" lvl="1" indent="-342900">
              <a:buFont typeface="Wingdings"/>
              <a:buChar char="Ø"/>
            </a:pPr>
            <a:endParaRPr lang="sr-Cyrl-RS" sz="2400" b="1" dirty="0">
              <a:latin typeface="Times New Roman" pitchFamily="18" charset="0"/>
            </a:endParaRPr>
          </a:p>
          <a:p>
            <a:pPr marL="800100" lvl="1" indent="-342900">
              <a:buFont typeface="Wingdings"/>
              <a:buChar char="Ø"/>
            </a:pPr>
            <a:r>
              <a:rPr lang="nl-NL" sz="2400" b="1" dirty="0">
                <a:latin typeface="Times New Roman" pitchFamily="18" charset="0"/>
              </a:rPr>
              <a:t>Млеко прерађено на овај начин има високу биолошку вредност и непромењена органолептичка својства, осим благе жуте боје</a:t>
            </a:r>
            <a:r>
              <a:rPr lang="nl-NL" sz="2400" b="1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  <a:p>
            <a:pPr marL="800100" lvl="1" indent="-342900">
              <a:buFont typeface="Wingdings"/>
              <a:buChar char="Ø"/>
            </a:pPr>
            <a:endParaRPr lang="nl-NL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982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3"/>
          <p:cNvSpPr txBox="1">
            <a:spLocks noChangeArrowheads="1"/>
          </p:cNvSpPr>
          <p:nvPr/>
        </p:nvSpPr>
        <p:spPr bwMode="auto">
          <a:xfrm>
            <a:off x="228600" y="152400"/>
            <a:ext cx="8458200" cy="723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1400" b="1" dirty="0">
                <a:latin typeface="Times New Roman" pitchFamily="18" charset="0"/>
              </a:rPr>
              <a:t>2</a:t>
            </a:r>
            <a:r>
              <a:rPr lang="en-US" sz="1600" b="1" dirty="0">
                <a:latin typeface="Times New Roman" pitchFamily="18" charset="0"/>
              </a:rPr>
              <a:t>. МЛЕКО И МЛЕЧНИ ПРОИЗВОДИ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nl-NL" sz="1600" b="1" i="1" dirty="0">
              <a:latin typeface="Times New Roman" pitchFamily="18" charset="0"/>
            </a:endParaRPr>
          </a:p>
          <a:p>
            <a:pPr algn="just"/>
            <a:r>
              <a:rPr lang="nl-NL" sz="1600" b="1" i="1" dirty="0">
                <a:latin typeface="Times New Roman" pitchFamily="18" charset="0"/>
              </a:rPr>
              <a:t>Витаминизирани млечни производ </a:t>
            </a:r>
          </a:p>
          <a:p>
            <a:pPr lvl="3" algn="just"/>
            <a:endParaRPr lang="nl-NL" sz="1600" b="1" dirty="0">
              <a:latin typeface="Times New Roman" pitchFamily="18" charset="0"/>
            </a:endParaRPr>
          </a:p>
          <a:p>
            <a:pPr lvl="2" algn="just"/>
            <a:r>
              <a:rPr lang="fr-FR" sz="1600" b="1" dirty="0" err="1">
                <a:latin typeface="Times New Roman" pitchFamily="18" charset="0"/>
              </a:rPr>
              <a:t>Млеку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додају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витамин</a:t>
            </a:r>
            <a:r>
              <a:rPr lang="fr-FR" sz="1600" b="1" dirty="0">
                <a:latin typeface="Times New Roman" pitchFamily="18" charset="0"/>
              </a:rPr>
              <a:t> А и </a:t>
            </a:r>
            <a:r>
              <a:rPr lang="fr-FR" sz="1600" b="1" dirty="0" smtClean="0">
                <a:latin typeface="Times New Roman" pitchFamily="18" charset="0"/>
              </a:rPr>
              <a:t>D.</a:t>
            </a:r>
            <a:endParaRPr lang="fr-FR" sz="1600" b="1" dirty="0">
              <a:latin typeface="Times New Roman" pitchFamily="18" charset="0"/>
            </a:endParaRPr>
          </a:p>
          <a:p>
            <a:pPr lvl="3"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nl-NL" sz="1600" b="1" i="1" dirty="0">
                <a:latin typeface="Times New Roman" pitchFamily="18" charset="0"/>
              </a:rPr>
              <a:t>Кондензовани млечни производ </a:t>
            </a:r>
          </a:p>
          <a:p>
            <a:pPr lvl="3" algn="just"/>
            <a:endParaRPr lang="nl-NL" sz="1600" b="1" dirty="0">
              <a:latin typeface="Times New Roman" pitchFamily="18" charset="0"/>
            </a:endParaRP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Добија се испаравањем 1/3 до </a:t>
            </a:r>
            <a:r>
              <a:rPr lang="sr-Cyrl-RS" sz="1600" b="1" dirty="0" smtClean="0">
                <a:latin typeface="Times New Roman" pitchFamily="18" charset="0"/>
              </a:rPr>
              <a:t>1/2</a:t>
            </a:r>
            <a:r>
              <a:rPr lang="nl-NL" sz="1600" b="1" dirty="0" smtClean="0">
                <a:latin typeface="Times New Roman" pitchFamily="18" charset="0"/>
              </a:rPr>
              <a:t> </a:t>
            </a:r>
            <a:r>
              <a:rPr lang="nl-NL" sz="1600" b="1" dirty="0">
                <a:latin typeface="Times New Roman" pitchFamily="18" charset="0"/>
              </a:rPr>
              <a:t>воде са додавањем шећера или без њега. </a:t>
            </a:r>
          </a:p>
          <a:p>
            <a:pPr lvl="2" algn="just"/>
            <a:endParaRPr lang="sr-Latn-CS" sz="1600" b="1" dirty="0">
              <a:latin typeface="Times New Roman" pitchFamily="18" charset="0"/>
            </a:endParaRP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Може се чувати на температури до </a:t>
            </a:r>
            <a:r>
              <a:rPr lang="nl-NL" sz="1600" b="1" dirty="0" smtClean="0">
                <a:latin typeface="Times New Roman" pitchFamily="18" charset="0"/>
              </a:rPr>
              <a:t>10</a:t>
            </a:r>
            <a:r>
              <a:rPr lang="nl-NL" sz="1600" b="1" baseline="30000" dirty="0" smtClean="0">
                <a:latin typeface="Times New Roman" pitchFamily="18" charset="0"/>
              </a:rPr>
              <a:t>0</a:t>
            </a:r>
            <a:r>
              <a:rPr lang="nl-NL" sz="1600" b="1" dirty="0" smtClean="0">
                <a:latin typeface="Times New Roman" pitchFamily="18" charset="0"/>
              </a:rPr>
              <a:t>C.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/>
            <a:endParaRPr lang="nl-NL" sz="1600" b="1" i="1" dirty="0">
              <a:latin typeface="Times New Roman" pitchFamily="18" charset="0"/>
            </a:endParaRPr>
          </a:p>
          <a:p>
            <a:pPr algn="just"/>
            <a:r>
              <a:rPr lang="nl-NL" sz="1600" b="1" i="1" dirty="0">
                <a:latin typeface="Times New Roman" pitchFamily="18" charset="0"/>
              </a:rPr>
              <a:t>Млеко у праху</a:t>
            </a:r>
          </a:p>
          <a:p>
            <a:pPr lvl="3" algn="just"/>
            <a:endParaRPr lang="nl-NL" sz="1600" b="1" dirty="0">
              <a:latin typeface="Times New Roman" pitchFamily="18" charset="0"/>
            </a:endParaRP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Добија се сушењем до садржаја воде од 4-6%. </a:t>
            </a: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Може бити пуномасно (</a:t>
            </a:r>
            <a:r>
              <a:rPr lang="nl-NL" sz="1600" b="1" i="1" dirty="0">
                <a:latin typeface="Times New Roman" pitchFamily="18" charset="0"/>
              </a:rPr>
              <a:t>најмање 25% масти), полуобрано (12,5% масти</a:t>
            </a:r>
            <a:r>
              <a:rPr lang="nl-NL" sz="1600" b="1" dirty="0">
                <a:latin typeface="Times New Roman" pitchFamily="18" charset="0"/>
              </a:rPr>
              <a:t>) и обрано.</a:t>
            </a:r>
          </a:p>
          <a:p>
            <a:pPr lvl="2" algn="just"/>
            <a:endParaRPr lang="sr-Latn-CS" sz="1600" b="1" dirty="0">
              <a:latin typeface="Times New Roman" pitchFamily="18" charset="0"/>
            </a:endParaRP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Трајност овог млека је 8 до 12 месеци. </a:t>
            </a:r>
          </a:p>
          <a:p>
            <a:pPr lvl="2" algn="just"/>
            <a:endParaRPr lang="sr-Latn-CS" sz="1600" b="1" dirty="0">
              <a:latin typeface="Times New Roman" pitchFamily="18" charset="0"/>
            </a:endParaRPr>
          </a:p>
          <a:p>
            <a:pPr lvl="2" algn="just"/>
            <a:r>
              <a:rPr lang="nl-NL" sz="1600" b="1" dirty="0">
                <a:latin typeface="Times New Roman" pitchFamily="18" charset="0"/>
              </a:rPr>
              <a:t>Рехидрација се обавља додатком воде (</a:t>
            </a:r>
            <a:r>
              <a:rPr lang="nl-NL" sz="1600" b="1" i="1" dirty="0">
                <a:latin typeface="Times New Roman" pitchFamily="18" charset="0"/>
              </a:rPr>
              <a:t>на 1000 ml воде додаје се 125 g млека</a:t>
            </a:r>
            <a:r>
              <a:rPr lang="nl-NL" sz="1600" b="1" dirty="0">
                <a:latin typeface="Times New Roman" pitchFamily="18" charset="0"/>
              </a:rPr>
              <a:t>)</a:t>
            </a:r>
            <a:r>
              <a:rPr lang="sr-Latn-CS" sz="1600" b="1" dirty="0" smtClean="0">
                <a:latin typeface="Times New Roman" pitchFamily="18" charset="0"/>
              </a:rPr>
              <a:t>.</a:t>
            </a:r>
            <a:endParaRPr lang="sr-Cyrl-RS" sz="1600" b="1" dirty="0" smtClean="0">
              <a:latin typeface="Times New Roman" pitchFamily="18" charset="0"/>
            </a:endParaRPr>
          </a:p>
          <a:p>
            <a:pPr lvl="2" algn="just"/>
            <a:endParaRPr lang="sr-Cyrl-RS" sz="1600" b="1" dirty="0">
              <a:latin typeface="Times New Roman" pitchFamily="18" charset="0"/>
            </a:endParaRPr>
          </a:p>
          <a:p>
            <a:pPr algn="just"/>
            <a:r>
              <a:rPr lang="nl-NL" sz="1600" b="1" i="1" dirty="0" smtClean="0">
                <a:latin typeface="Times New Roman" pitchFamily="18" charset="0"/>
              </a:rPr>
              <a:t>Инстант </a:t>
            </a:r>
            <a:r>
              <a:rPr lang="nl-NL" sz="1600" b="1" i="1" dirty="0">
                <a:latin typeface="Times New Roman" pitchFamily="18" charset="0"/>
              </a:rPr>
              <a:t>млеко у праху</a:t>
            </a:r>
          </a:p>
          <a:p>
            <a:pPr lvl="3" algn="just"/>
            <a:endParaRPr lang="nl-NL" sz="1600" b="1" dirty="0">
              <a:latin typeface="Times New Roman" pitchFamily="18" charset="0"/>
            </a:endParaRPr>
          </a:p>
          <a:p>
            <a:pPr lvl="3" algn="just"/>
            <a:r>
              <a:rPr lang="nl-NL" sz="1600" b="1" dirty="0">
                <a:latin typeface="Times New Roman" pitchFamily="18" charset="0"/>
              </a:rPr>
              <a:t>Добија се специјалним технолошким поступком и боље се реконстрише од обичног млека.</a:t>
            </a:r>
          </a:p>
          <a:p>
            <a:pPr lvl="2" algn="just"/>
            <a:endParaRPr lang="en-US" sz="1600" b="1" dirty="0">
              <a:latin typeface="Times New Roman" pitchFamily="18" charset="0"/>
            </a:endParaRPr>
          </a:p>
          <a:p>
            <a:pPr lvl="2" algn="just"/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6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3"/>
          <p:cNvSpPr txBox="1">
            <a:spLocks noChangeArrowheads="1"/>
          </p:cNvSpPr>
          <p:nvPr/>
        </p:nvSpPr>
        <p:spPr bwMode="auto">
          <a:xfrm>
            <a:off x="838200" y="533400"/>
            <a:ext cx="7620000" cy="809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sr-Cyrl-CS" sz="2800" b="1" dirty="0">
                <a:latin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</a:rPr>
              <a:t>. МЛЕКО И МЛЕЧНИ ПРОИЗВОДИ - </a:t>
            </a:r>
            <a:r>
              <a:rPr lang="nl-NL" sz="2800" b="1" i="1" dirty="0">
                <a:latin typeface="Times New Roman" pitchFamily="18" charset="0"/>
              </a:rPr>
              <a:t>ферментисани млечни производи</a:t>
            </a:r>
          </a:p>
          <a:p>
            <a:pPr lvl="2" algn="just"/>
            <a:endParaRPr lang="nl-NL" sz="1600" b="1" dirty="0">
              <a:latin typeface="Times New Roman" pitchFamily="18" charset="0"/>
            </a:endParaRPr>
          </a:p>
          <a:p>
            <a:pPr lvl="2"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Добијају се ферментацијом под дејством млечнокиселинским бактерија чиме се ослобађа млечна киселина из лактозе и долази до пада </a:t>
            </a:r>
            <a:r>
              <a:rPr lang="sr-Cyrl-RS" sz="2800" b="1" dirty="0" smtClean="0">
                <a:latin typeface="Times New Roman" pitchFamily="18" charset="0"/>
              </a:rPr>
              <a:t>рН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чиме се зауставља раст многих патогених бактерија и добија се стабилизован производ</a:t>
            </a:r>
            <a:r>
              <a:rPr lang="nl-NL" sz="2800" b="1" dirty="0" smtClean="0">
                <a:latin typeface="Times New Roman" pitchFamily="18" charset="0"/>
              </a:rPr>
              <a:t>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nl-NL" sz="2800" b="1" dirty="0" smtClean="0">
                <a:latin typeface="Times New Roman" pitchFamily="18" charset="0"/>
              </a:rPr>
              <a:t>Ферментисани </a:t>
            </a:r>
            <a:r>
              <a:rPr lang="nl-NL" sz="2800" b="1" dirty="0">
                <a:latin typeface="Times New Roman" pitchFamily="18" charset="0"/>
              </a:rPr>
              <a:t>производи су освежавајућег укуса, лако се варе и имају широку примену у дијететици.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Чувају се на температури од 1 до 4</a:t>
            </a:r>
            <a:r>
              <a:rPr lang="nl-NL" sz="2800" b="1" baseline="30000" dirty="0">
                <a:latin typeface="Times New Roman" pitchFamily="18" charset="0"/>
              </a:rPr>
              <a:t>0</a:t>
            </a:r>
            <a:r>
              <a:rPr lang="nl-NL" sz="2800" b="1" dirty="0">
                <a:latin typeface="Times New Roman" pitchFamily="18" charset="0"/>
              </a:rPr>
              <a:t>C највише 5-7 дана</a:t>
            </a:r>
            <a:r>
              <a:rPr lang="nl-NL" sz="2800" b="1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2800" b="1" dirty="0">
              <a:solidFill>
                <a:srgbClr val="FFFFCC"/>
              </a:solidFill>
              <a:latin typeface="Times New Roman" pitchFamily="18" charset="0"/>
            </a:endParaRPr>
          </a:p>
          <a:p>
            <a:pPr algn="just"/>
            <a:endParaRPr lang="nl-NL" sz="2000" b="1" dirty="0">
              <a:latin typeface="Times New Roman" pitchFamily="18" charset="0"/>
            </a:endParaRPr>
          </a:p>
          <a:p>
            <a:pPr algn="just"/>
            <a:endParaRPr lang="en-US" sz="28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05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3"/>
          <p:cNvSpPr txBox="1">
            <a:spLocks noChangeArrowheads="1"/>
          </p:cNvSpPr>
          <p:nvPr/>
        </p:nvSpPr>
        <p:spPr bwMode="auto">
          <a:xfrm>
            <a:off x="838200" y="2057400"/>
            <a:ext cx="76200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2. МЛЕКО И МЛЕЧНИ ПРОИЗВОДИ - </a:t>
            </a:r>
            <a:r>
              <a:rPr lang="nl-NL" sz="2800" b="1" i="1">
                <a:latin typeface="Times New Roman" pitchFamily="18" charset="0"/>
              </a:rPr>
              <a:t>ферментисани млечни производи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Највише се користе:</a:t>
            </a:r>
          </a:p>
          <a:p>
            <a:pPr lvl="2" algn="just"/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к</a:t>
            </a:r>
            <a:r>
              <a:rPr lang="nl-NL" sz="2800" b="1" i="1">
                <a:latin typeface="Times New Roman" pitchFamily="18" charset="0"/>
              </a:rPr>
              <a:t>исело млеко</a:t>
            </a:r>
          </a:p>
          <a:p>
            <a:pPr lvl="4" algn="just">
              <a:buFontTx/>
              <a:buChar char="•"/>
            </a:pP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ј</a:t>
            </a:r>
            <a:r>
              <a:rPr lang="nl-NL" sz="2800" b="1" i="1">
                <a:latin typeface="Times New Roman" pitchFamily="18" charset="0"/>
              </a:rPr>
              <a:t>огурт</a:t>
            </a:r>
          </a:p>
          <a:p>
            <a:pPr lvl="4" algn="just">
              <a:buFontTx/>
              <a:buChar char="•"/>
            </a:pPr>
            <a:endParaRPr lang="nl-NL" sz="2800" b="1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о</a:t>
            </a:r>
            <a:r>
              <a:rPr lang="nl-NL" sz="2800" b="1" i="1">
                <a:latin typeface="Times New Roman" pitchFamily="18" charset="0"/>
              </a:rPr>
              <a:t>стали кисело млечни производи</a:t>
            </a:r>
            <a:endParaRPr lang="nl-NL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21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7910264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b="1" dirty="0">
                <a:latin typeface="Times New Roman" pitchFamily="18" charset="0"/>
              </a:rPr>
              <a:t>2. МЛЕКО И МЛЕЧНИ ПРОИЗВОДИ - </a:t>
            </a:r>
            <a:r>
              <a:rPr lang="nl-NL" b="1" i="1" dirty="0">
                <a:latin typeface="Times New Roman" pitchFamily="18" charset="0"/>
              </a:rPr>
              <a:t>ферментисани млечни производи</a:t>
            </a: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b="1" i="1" dirty="0">
                <a:latin typeface="Times New Roman" pitchFamily="18" charset="0"/>
              </a:rPr>
              <a:t>Кисело млеко</a:t>
            </a:r>
          </a:p>
          <a:p>
            <a:pPr algn="just"/>
            <a:endParaRPr lang="nl-NL" b="1" i="1" dirty="0">
              <a:latin typeface="Times New Roman" pitchFamily="18" charset="0"/>
            </a:endParaRPr>
          </a:p>
          <a:p>
            <a:pPr lvl="2" algn="just"/>
            <a:r>
              <a:rPr lang="nl-NL" b="1" dirty="0">
                <a:latin typeface="Times New Roman" pitchFamily="18" charset="0"/>
              </a:rPr>
              <a:t>Добија се када се пастеризованом млеку дода чиста култура </a:t>
            </a:r>
            <a:r>
              <a:rPr lang="nl-NL" b="1" dirty="0">
                <a:latin typeface="Times New Roman" pitchFamily="18" charset="0"/>
                <a:cs typeface="Times New Roman" pitchFamily="18" charset="0"/>
              </a:rPr>
              <a:t>Streptococcus </a:t>
            </a:r>
            <a:r>
              <a:rPr lang="nl-NL" b="1" dirty="0" smtClean="0">
                <a:latin typeface="Times New Roman" pitchFamily="18" charset="0"/>
                <a:cs typeface="Times New Roman" pitchFamily="18" charset="0"/>
              </a:rPr>
              <a:t>lactis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nl-NL" b="1" dirty="0" smtClean="0">
                <a:latin typeface="Times New Roman" pitchFamily="18" charset="0"/>
              </a:rPr>
              <a:t>и </a:t>
            </a:r>
            <a:r>
              <a:rPr lang="nl-NL" b="1" dirty="0">
                <a:latin typeface="Times New Roman" pitchFamily="18" charset="0"/>
              </a:rPr>
              <a:t>остави на температури од </a:t>
            </a:r>
            <a:r>
              <a:rPr lang="nl-NL" b="1" dirty="0" smtClean="0">
                <a:latin typeface="Times New Roman" pitchFamily="18" charset="0"/>
              </a:rPr>
              <a:t>20-25</a:t>
            </a:r>
            <a:r>
              <a:rPr lang="nl-NL" b="1" baseline="30000" dirty="0" smtClean="0">
                <a:latin typeface="Times New Roman" pitchFamily="18" charset="0"/>
              </a:rPr>
              <a:t>0</a:t>
            </a:r>
            <a:r>
              <a:rPr lang="nl-NL" b="1" dirty="0" smtClean="0">
                <a:latin typeface="Times New Roman" pitchFamily="18" charset="0"/>
              </a:rPr>
              <a:t>C </a:t>
            </a:r>
            <a:r>
              <a:rPr lang="nl-NL" b="1" dirty="0">
                <a:latin typeface="Times New Roman" pitchFamily="18" charset="0"/>
              </a:rPr>
              <a:t>да се згруша</a:t>
            </a:r>
            <a:r>
              <a:rPr lang="nl-NL" b="1" dirty="0" smtClean="0">
                <a:latin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nl-NL" b="1" i="1" dirty="0">
                <a:latin typeface="Times New Roman" pitchFamily="18" charset="0"/>
              </a:rPr>
              <a:t>Јогурт</a:t>
            </a:r>
          </a:p>
          <a:p>
            <a:pPr lvl="3"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b="1" dirty="0">
                <a:latin typeface="Times New Roman" pitchFamily="18" charset="0"/>
              </a:rPr>
              <a:t>Добија се када се пастеризованом млеку дода чиста култура </a:t>
            </a:r>
            <a:r>
              <a:rPr lang="nl-NL" b="1" dirty="0">
                <a:latin typeface="Times New Roman" pitchFamily="18" charset="0"/>
                <a:cs typeface="Times New Roman" pitchFamily="18" charset="0"/>
              </a:rPr>
              <a:t>Lactobacillus bulgaricus </a:t>
            </a:r>
            <a:r>
              <a:rPr lang="nl-NL" b="1" dirty="0">
                <a:latin typeface="Times New Roman" pitchFamily="18" charset="0"/>
              </a:rPr>
              <a:t>и остави на температури од 45</a:t>
            </a:r>
            <a:r>
              <a:rPr lang="nl-NL" b="1" baseline="30000" dirty="0">
                <a:latin typeface="Times New Roman" pitchFamily="18" charset="0"/>
              </a:rPr>
              <a:t>0</a:t>
            </a:r>
            <a:r>
              <a:rPr lang="nl-NL" b="1" dirty="0">
                <a:latin typeface="Times New Roman" pitchFamily="18" charset="0"/>
              </a:rPr>
              <a:t>C да се згруша</a:t>
            </a:r>
            <a:r>
              <a:rPr lang="nl-NL" b="1" dirty="0" smtClean="0">
                <a:latin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</a:endParaRPr>
          </a:p>
          <a:p>
            <a:pPr lvl="2" algn="just"/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nl-NL" b="1" i="1" dirty="0">
                <a:latin typeface="Times New Roman" pitchFamily="18" charset="0"/>
              </a:rPr>
              <a:t>Остали кисело млечни производи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lvl="2" algn="just"/>
            <a:r>
              <a:rPr lang="nl-NL" b="1" dirty="0">
                <a:latin typeface="Times New Roman" pitchFamily="18" charset="0"/>
              </a:rPr>
              <a:t>Добија се када се пастеризованом млеку додају различите бактерије или воће, шећер и др</a:t>
            </a:r>
            <a:r>
              <a:rPr lang="nl-NL" b="1" dirty="0" smtClean="0">
                <a:latin typeface="Times New Roman" pitchFamily="18" charset="0"/>
              </a:rPr>
              <a:t>.</a:t>
            </a:r>
            <a:endParaRPr lang="nl-NL" b="1" dirty="0">
              <a:latin typeface="Times New Roman" pitchFamily="18" charset="0"/>
            </a:endParaRPr>
          </a:p>
          <a:p>
            <a:pPr lvl="2" algn="just"/>
            <a:endParaRPr lang="nl-NL" b="1" dirty="0">
              <a:latin typeface="Times New Roman" pitchFamily="18" charset="0"/>
            </a:endParaRPr>
          </a:p>
          <a:p>
            <a:pPr lvl="2" algn="just"/>
            <a:endParaRPr lang="nl-NL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51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Хигијенски минимум</a:t>
            </a:r>
          </a:p>
          <a:p>
            <a:r>
              <a:rPr lang="en-US" smtClean="0"/>
              <a:t>Хигијенско-санитарни услови-контрола</a:t>
            </a:r>
          </a:p>
          <a:p>
            <a:r>
              <a:rPr lang="en-US" smtClean="0"/>
              <a:t>Санитарне контроле</a:t>
            </a:r>
          </a:p>
          <a:p>
            <a:r>
              <a:rPr lang="en-US" smtClean="0"/>
              <a:t>ДДД послови</a:t>
            </a:r>
          </a:p>
          <a:p>
            <a:r>
              <a:rPr lang="en-US" smtClean="0"/>
              <a:t>Узорковање хране</a:t>
            </a:r>
          </a:p>
          <a:p>
            <a:r>
              <a:rPr lang="en-US" smtClean="0"/>
              <a:t>Анализе хране</a:t>
            </a:r>
          </a:p>
          <a:p>
            <a:r>
              <a:rPr lang="en-US" smtClean="0"/>
              <a:t>Хигијенско-санитарни надзор</a:t>
            </a:r>
          </a:p>
        </p:txBody>
      </p:sp>
    </p:spTree>
    <p:extLst>
      <p:ext uri="{BB962C8B-B14F-4D97-AF65-F5344CB8AC3E}">
        <p14:creationId xmlns:p14="http://schemas.microsoft.com/office/powerpoint/2010/main" xmlns="" val="519147232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84582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 - </a:t>
            </a:r>
            <a:r>
              <a:rPr lang="nl-NL" sz="2800" b="1" i="1" dirty="0">
                <a:latin typeface="Times New Roman" pitchFamily="18" charset="0"/>
              </a:rPr>
              <a:t>ферментисани млечни производи</a:t>
            </a:r>
          </a:p>
          <a:p>
            <a:pPr algn="just"/>
            <a:endParaRPr lang="nl-NL" sz="2000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Сиреви</a:t>
            </a:r>
          </a:p>
          <a:p>
            <a:pPr algn="just"/>
            <a:r>
              <a:rPr lang="nl-NL" sz="2800" b="1" dirty="0">
                <a:latin typeface="Times New Roman" pitchFamily="18" charset="0"/>
              </a:rPr>
              <a:t>Сир има хранљива својства млека (</a:t>
            </a:r>
            <a:r>
              <a:rPr lang="nl-NL" sz="2800" b="1" i="1" dirty="0">
                <a:latin typeface="Times New Roman" pitchFamily="18" charset="0"/>
              </a:rPr>
              <a:t>велики садржај беланчевина-до20%</a:t>
            </a:r>
            <a:r>
              <a:rPr lang="nl-NL" sz="2800" b="1" dirty="0">
                <a:latin typeface="Times New Roman" pitchFamily="18" charset="0"/>
              </a:rPr>
              <a:t>), а садржај масти и воде зависи од врсте млека и старости сира.</a:t>
            </a:r>
          </a:p>
          <a:p>
            <a:pPr algn="just"/>
            <a:endParaRPr lang="nl-NL" sz="20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Добија се из млека (</a:t>
            </a:r>
            <a:r>
              <a:rPr lang="nl-NL" sz="2800" b="1" i="1" dirty="0">
                <a:latin typeface="Times New Roman" pitchFamily="18" charset="0"/>
              </a:rPr>
              <a:t>сировог или пастеризованог</a:t>
            </a:r>
            <a:r>
              <a:rPr lang="nl-NL" sz="2800" b="1" dirty="0">
                <a:latin typeface="Times New Roman" pitchFamily="18" charset="0"/>
              </a:rPr>
              <a:t>), сурутке, павлаке и сл. ферментацијом по дејством фермената из сирила.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Енергетска вредност се креће</a:t>
            </a:r>
            <a:r>
              <a:rPr lang="nl-NL" sz="2400" b="1" dirty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у распону од 100 до 390 Kcal на 100 </a:t>
            </a:r>
            <a:r>
              <a:rPr lang="nl-NL" sz="2800" b="1" dirty="0" smtClean="0">
                <a:latin typeface="Times New Roman" pitchFamily="18" charset="0"/>
              </a:rPr>
              <a:t>g.</a:t>
            </a:r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962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7620000" cy="5201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 - </a:t>
            </a:r>
            <a:r>
              <a:rPr lang="nl-NL" sz="2800" b="1" i="1" dirty="0">
                <a:latin typeface="Times New Roman" pitchFamily="18" charset="0"/>
              </a:rPr>
              <a:t>ферментисани млечни производи</a:t>
            </a:r>
          </a:p>
          <a:p>
            <a:pPr algn="just"/>
            <a:endParaRPr lang="nl-NL" sz="2400" b="1" i="1" dirty="0">
              <a:latin typeface="Times New Roman" pitchFamily="18" charset="0"/>
            </a:endParaRPr>
          </a:p>
          <a:p>
            <a:pPr algn="just"/>
            <a:endParaRPr lang="nl-NL" sz="2800" b="1" i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Павлака</a:t>
            </a:r>
            <a:r>
              <a:rPr lang="nl-NL" sz="2800" b="1" dirty="0">
                <a:latin typeface="Times New Roman" pitchFamily="18" charset="0"/>
              </a:rPr>
              <a:t> је производ који се добија издвајањем млечних масти, спонтано или центрифуговањем. Садржај масти се креће од 18-60%. 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Има и витамине А и </a:t>
            </a:r>
            <a:r>
              <a:rPr lang="nl-NL" sz="2800" b="1" dirty="0" smtClean="0">
                <a:latin typeface="Times New Roman" pitchFamily="18" charset="0"/>
              </a:rPr>
              <a:t>D, </a:t>
            </a:r>
            <a:r>
              <a:rPr lang="nl-NL" sz="2800" b="1" dirty="0">
                <a:latin typeface="Times New Roman" pitchFamily="18" charset="0"/>
              </a:rPr>
              <a:t>лецитин и арахидонску киселину, па је погодна за исхрану деце.</a:t>
            </a:r>
          </a:p>
        </p:txBody>
      </p:sp>
    </p:spTree>
    <p:extLst>
      <p:ext uri="{BB962C8B-B14F-4D97-AF65-F5344CB8AC3E}">
        <p14:creationId xmlns:p14="http://schemas.microsoft.com/office/powerpoint/2010/main" xmlns="" val="29791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3"/>
          <p:cNvSpPr txBox="1">
            <a:spLocks noChangeArrowheads="1"/>
          </p:cNvSpPr>
          <p:nvPr/>
        </p:nvSpPr>
        <p:spPr bwMode="auto">
          <a:xfrm>
            <a:off x="228600" y="243558"/>
            <a:ext cx="8686800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2. МЛЕКО И МЛЕЧНИ ПРОИЗВОДИ - </a:t>
            </a:r>
            <a:r>
              <a:rPr lang="nl-NL" sz="2800" b="1" i="1" dirty="0">
                <a:latin typeface="Times New Roman" pitchFamily="18" charset="0"/>
              </a:rPr>
              <a:t>ферментисани млечни производи</a:t>
            </a:r>
          </a:p>
          <a:p>
            <a:pPr algn="just"/>
            <a:endParaRPr lang="nl-NL" sz="2400" b="1" i="1" dirty="0">
              <a:latin typeface="Times New Roman" pitchFamily="18" charset="0"/>
            </a:endParaRP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Маслац или бутер</a:t>
            </a:r>
            <a:r>
              <a:rPr lang="nl-NL" sz="2800" b="1" dirty="0">
                <a:latin typeface="Times New Roman" pitchFamily="18" charset="0"/>
              </a:rPr>
              <a:t> је производ добијен бућкањем павлаке, сирове или пастеризоване, и представља млечну маст уз одређен проценат једнако распоређене воде.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Садржај воде је највише 16%, а млечне масти до 80</a:t>
            </a:r>
            <a:r>
              <a:rPr lang="nl-NL" sz="2800" b="1" dirty="0" smtClean="0">
                <a:latin typeface="Times New Roman" pitchFamily="18" charset="0"/>
              </a:rPr>
              <a:t>%.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Енергетска вредност маслаца је 700-750 </a:t>
            </a:r>
            <a:r>
              <a:rPr lang="nl-NL" sz="2800" b="1" dirty="0" smtClean="0">
                <a:latin typeface="Times New Roman" pitchFamily="18" charset="0"/>
              </a:rPr>
              <a:t>кcal</a:t>
            </a:r>
            <a:r>
              <a:rPr lang="sr-Latn-CS" sz="2800" b="1" dirty="0" smtClean="0">
                <a:latin typeface="Times New Roman" pitchFamily="18" charset="0"/>
              </a:rPr>
              <a:t>/100</a:t>
            </a:r>
            <a:r>
              <a:rPr lang="en-US" sz="2800" b="1" dirty="0">
                <a:latin typeface="Times New Roman" pitchFamily="18" charset="0"/>
              </a:rPr>
              <a:t>g</a:t>
            </a:r>
            <a:r>
              <a:rPr lang="nl-NL" sz="2800" b="1" dirty="0">
                <a:latin typeface="Times New Roman" pitchFamily="18" charset="0"/>
              </a:rPr>
              <a:t>.</a:t>
            </a:r>
          </a:p>
          <a:p>
            <a:pPr lvl="2"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Има </a:t>
            </a:r>
            <a:r>
              <a:rPr lang="en-US" sz="2800" b="1" dirty="0" err="1">
                <a:latin typeface="Times New Roman" pitchFamily="18" charset="0"/>
              </a:rPr>
              <a:t>висок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садржај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А и </a:t>
            </a:r>
            <a:r>
              <a:rPr lang="en-US" sz="2800" b="1" dirty="0" err="1">
                <a:latin typeface="Times New Roman" pitchFamily="18" charset="0"/>
              </a:rPr>
              <a:t>нешто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D и Е. </a:t>
            </a:r>
            <a:endParaRPr lang="nl-NL" sz="24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18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3"/>
          <p:cNvSpPr txBox="1">
            <a:spLocks noChangeArrowheads="1"/>
          </p:cNvSpPr>
          <p:nvPr/>
        </p:nvSpPr>
        <p:spPr bwMode="auto">
          <a:xfrm>
            <a:off x="304800" y="304800"/>
            <a:ext cx="8046904" cy="6494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3. МАСТИ И УЉА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У исхрани људи масти се користе као издвојена хран</a:t>
            </a:r>
            <a:r>
              <a:rPr lang="en-US" sz="2800" b="1" dirty="0">
                <a:latin typeface="Times New Roman" pitchFamily="18" charset="0"/>
              </a:rPr>
              <a:t>а (</a:t>
            </a:r>
            <a:r>
              <a:rPr lang="en-US" sz="2800" b="1" i="1" dirty="0" err="1">
                <a:latin typeface="Times New Roman" pitchFamily="18" charset="0"/>
              </a:rPr>
              <a:t>видљиве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масти</a:t>
            </a:r>
            <a:r>
              <a:rPr lang="en-US" sz="2800" b="1" dirty="0" smtClean="0">
                <a:latin typeface="Times New Roman" pitchFamily="18" charset="0"/>
              </a:rPr>
              <a:t>).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endParaRPr lang="sr-Cyrl-RS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- </a:t>
            </a:r>
            <a:r>
              <a:rPr lang="nl-NL" sz="2800" b="1" i="1" dirty="0">
                <a:latin typeface="Times New Roman" pitchFamily="18" charset="0"/>
              </a:rPr>
              <a:t>подела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Подела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algn="just"/>
            <a:endParaRPr lang="en-US" sz="28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к</a:t>
            </a:r>
            <a:r>
              <a:rPr lang="en-US" sz="2800" b="1" i="1" dirty="0" err="1">
                <a:latin typeface="Times New Roman" pitchFamily="18" charset="0"/>
              </a:rPr>
              <a:t>онзистенцији</a:t>
            </a:r>
            <a:endParaRPr lang="en-US" sz="28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en-US" sz="28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Latn-CS" sz="2800" b="1" i="1" dirty="0">
                <a:latin typeface="Times New Roman" pitchFamily="18" charset="0"/>
              </a:rPr>
              <a:t>п</a:t>
            </a:r>
            <a:r>
              <a:rPr lang="en-US" sz="2800" b="1" i="1" dirty="0" err="1">
                <a:latin typeface="Times New Roman" pitchFamily="18" charset="0"/>
              </a:rPr>
              <a:t>ореклу</a:t>
            </a:r>
            <a:r>
              <a:rPr lang="en-US" sz="3200" b="1" i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nl-NL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569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3"/>
          <p:cNvSpPr txBox="1">
            <a:spLocks noChangeArrowheads="1"/>
          </p:cNvSpPr>
          <p:nvPr/>
        </p:nvSpPr>
        <p:spPr bwMode="auto">
          <a:xfrm>
            <a:off x="838200" y="2330450"/>
            <a:ext cx="7620000" cy="381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3. МАСТИ И УЉА - </a:t>
            </a:r>
            <a:r>
              <a:rPr lang="nl-NL" sz="2800" b="1" i="1" dirty="0">
                <a:latin typeface="Times New Roman" pitchFamily="18" charset="0"/>
              </a:rPr>
              <a:t>подела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конзистенцији</a:t>
            </a:r>
            <a:r>
              <a:rPr lang="sr-Latn-CS" sz="2800" b="1" dirty="0">
                <a:latin typeface="Times New Roman" pitchFamily="18" charset="0"/>
              </a:rPr>
              <a:t> разликујемо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3" algn="just">
              <a:buFont typeface="Wingdings" pitchFamily="2" charset="2"/>
              <a:buChar char="Ø"/>
            </a:pPr>
            <a:r>
              <a:rPr lang="sr-Cyrl-RS" sz="2800" b="1" i="1" dirty="0" smtClean="0">
                <a:latin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</a:rPr>
              <a:t>Чврсте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</a:rPr>
              <a:t>добијају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из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животињских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производа</a:t>
            </a:r>
            <a:r>
              <a:rPr lang="en-US" sz="2800" b="1" dirty="0">
                <a:latin typeface="Times New Roman" pitchFamily="18" charset="0"/>
              </a:rPr>
              <a:t>)</a:t>
            </a:r>
            <a:endParaRPr lang="sr-Latn-CS" sz="2800" b="1" dirty="0">
              <a:latin typeface="Times New Roman" pitchFamily="18" charset="0"/>
            </a:endParaRPr>
          </a:p>
          <a:p>
            <a:pPr lvl="3" algn="just">
              <a:buFont typeface="Wingdings" pitchFamily="2" charset="2"/>
              <a:buNone/>
            </a:pPr>
            <a:endParaRPr lang="en-US" sz="2800" b="1" dirty="0">
              <a:latin typeface="Times New Roman" pitchFamily="18" charset="0"/>
            </a:endParaRPr>
          </a:p>
          <a:p>
            <a:pPr lvl="3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i="1" dirty="0" err="1">
                <a:latin typeface="Times New Roman" pitchFamily="18" charset="0"/>
              </a:rPr>
              <a:t>Течне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уља-добијају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из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биљака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81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3"/>
          <p:cNvSpPr txBox="1">
            <a:spLocks noChangeArrowheads="1"/>
          </p:cNvSpPr>
          <p:nvPr/>
        </p:nvSpPr>
        <p:spPr bwMode="auto">
          <a:xfrm>
            <a:off x="838200" y="2330450"/>
            <a:ext cx="7620000" cy="344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2800" b="1" dirty="0">
                <a:latin typeface="Times New Roman" pitchFamily="18" charset="0"/>
              </a:rPr>
              <a:t>3. МАСТИ И УЉА - </a:t>
            </a:r>
            <a:r>
              <a:rPr lang="nl-NL" sz="2800" b="1" i="1" dirty="0">
                <a:latin typeface="Times New Roman" pitchFamily="18" charset="0"/>
              </a:rPr>
              <a:t>подела</a:t>
            </a:r>
          </a:p>
          <a:p>
            <a:pPr algn="just"/>
            <a:endParaRPr lang="en-US" sz="2400" b="1" i="1" dirty="0">
              <a:latin typeface="Times New Roman" pitchFamily="18" charset="0"/>
            </a:endParaRPr>
          </a:p>
          <a:p>
            <a:pPr algn="just"/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пореклу</a:t>
            </a:r>
            <a:r>
              <a:rPr lang="sr-Latn-CS" sz="2800" b="1" dirty="0">
                <a:latin typeface="Times New Roman" pitchFamily="18" charset="0"/>
              </a:rPr>
              <a:t> разликујемо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3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i="1" dirty="0" err="1">
                <a:latin typeface="Times New Roman" pitchFamily="18" charset="0"/>
              </a:rPr>
              <a:t>масти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</a:rPr>
              <a:t>порекла</a:t>
            </a:r>
            <a:r>
              <a:rPr lang="sr-Cyrl-RS" sz="2800" b="1" i="1" dirty="0" smtClean="0">
                <a:latin typeface="Times New Roman" pitchFamily="18" charset="0"/>
              </a:rPr>
              <a:t> и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3" algn="just"/>
            <a:r>
              <a:rPr lang="en-US" sz="28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 i="1" dirty="0" err="1">
                <a:latin typeface="Times New Roman" pitchFamily="18" charset="0"/>
              </a:rPr>
              <a:t>масти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06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3"/>
          <p:cNvSpPr txBox="1">
            <a:spLocks noChangeArrowheads="1"/>
          </p:cNvSpPr>
          <p:nvPr/>
        </p:nvSpPr>
        <p:spPr bwMode="auto">
          <a:xfrm>
            <a:off x="533400" y="1447800"/>
            <a:ext cx="76200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sz="3200" b="1" dirty="0">
                <a:latin typeface="Times New Roman" pitchFamily="18" charset="0"/>
              </a:rPr>
              <a:t>3. МАСТИ И УЉА - </a:t>
            </a:r>
            <a:r>
              <a:rPr lang="nl-NL" sz="3200" b="1" i="1" dirty="0">
                <a:latin typeface="Times New Roman" pitchFamily="18" charset="0"/>
              </a:rPr>
              <a:t>подела</a:t>
            </a:r>
          </a:p>
          <a:p>
            <a:pPr algn="just"/>
            <a:r>
              <a:rPr lang="en-US" sz="3200" b="1" i="1" dirty="0" err="1" smtClean="0">
                <a:latin typeface="Times New Roman" pitchFamily="18" charset="0"/>
              </a:rPr>
              <a:t>Масти</a:t>
            </a:r>
            <a:r>
              <a:rPr lang="en-US" sz="3200" b="1" i="1" dirty="0" smtClean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животињског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порекла</a:t>
            </a:r>
            <a:endParaRPr lang="en-US" sz="3200" b="1" i="1" dirty="0">
              <a:latin typeface="Times New Roman" pitchFamily="18" charset="0"/>
            </a:endParaRPr>
          </a:p>
          <a:p>
            <a:pPr lvl="2" algn="just"/>
            <a:endParaRPr lang="en-US" sz="32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3200" b="1" i="1" dirty="0" err="1">
                <a:latin typeface="Times New Roman" pitchFamily="18" charset="0"/>
              </a:rPr>
              <a:t>бутер</a:t>
            </a:r>
            <a:endParaRPr lang="en-US" sz="32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3200" b="1" i="1" dirty="0" err="1">
                <a:latin typeface="Times New Roman" pitchFamily="18" charset="0"/>
              </a:rPr>
              <a:t>свињска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маст</a:t>
            </a:r>
            <a:endParaRPr lang="en-US" sz="32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3200" b="1" i="1" dirty="0" err="1">
                <a:latin typeface="Times New Roman" pitchFamily="18" charset="0"/>
              </a:rPr>
              <a:t>лој</a:t>
            </a:r>
            <a:endParaRPr lang="en-US" sz="32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sr-Cyrl-CS" sz="3200" b="1" i="1" dirty="0">
                <a:latin typeface="Times New Roman" pitchFamily="18" charset="0"/>
              </a:rPr>
              <a:t>с</a:t>
            </a:r>
            <a:r>
              <a:rPr lang="en-US" sz="3200" b="1" i="1" dirty="0" err="1" smtClean="0">
                <a:latin typeface="Times New Roman" pitchFamily="18" charset="0"/>
              </a:rPr>
              <a:t>ланина</a:t>
            </a:r>
            <a:r>
              <a:rPr lang="en-US" sz="3200" b="1" i="1" dirty="0" smtClean="0">
                <a:latin typeface="Times New Roman" pitchFamily="18" charset="0"/>
              </a:rPr>
              <a:t> </a:t>
            </a:r>
            <a:r>
              <a:rPr lang="en-US" sz="3200" b="1" i="1" dirty="0">
                <a:latin typeface="Times New Roman" pitchFamily="18" charset="0"/>
              </a:rPr>
              <a:t>и </a:t>
            </a:r>
            <a:r>
              <a:rPr lang="en-US" sz="3200" b="1" i="1" dirty="0" err="1">
                <a:latin typeface="Times New Roman" pitchFamily="18" charset="0"/>
              </a:rPr>
              <a:t>др</a:t>
            </a:r>
            <a:r>
              <a:rPr lang="en-US" sz="3200" b="1" i="1" dirty="0">
                <a:latin typeface="Times New Roman" pitchFamily="18" charset="0"/>
              </a:rPr>
              <a:t>.</a:t>
            </a:r>
          </a:p>
          <a:p>
            <a:pPr lvl="2" algn="just">
              <a:buFontTx/>
              <a:buChar char="•"/>
            </a:pPr>
            <a:endParaRPr lang="sr-Cyrl-RS" sz="3200" b="1" i="1" dirty="0" smtClean="0">
              <a:latin typeface="Times New Roman" pitchFamily="18" charset="0"/>
            </a:endParaRPr>
          </a:p>
          <a:p>
            <a:pPr algn="just"/>
            <a:endParaRPr lang="sr-Cyrl-RS" sz="3200" b="1" i="1" dirty="0" smtClean="0">
              <a:latin typeface="Times New Roman" pitchFamily="18" charset="0"/>
            </a:endParaRPr>
          </a:p>
          <a:p>
            <a:pPr algn="just"/>
            <a:r>
              <a:rPr lang="en-US" sz="3200" b="1" i="1" dirty="0" err="1" smtClean="0">
                <a:latin typeface="Times New Roman" pitchFamily="18" charset="0"/>
              </a:rPr>
              <a:t>Масти</a:t>
            </a:r>
            <a:r>
              <a:rPr lang="en-US" sz="3200" b="1" i="1" dirty="0" smtClean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биљног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порекла</a:t>
            </a:r>
            <a:endParaRPr lang="en-US" sz="3200" b="1" i="1" dirty="0">
              <a:latin typeface="Times New Roman" pitchFamily="18" charset="0"/>
            </a:endParaRPr>
          </a:p>
          <a:p>
            <a:pPr algn="just"/>
            <a:endParaRPr lang="en-US" sz="3200" b="1" dirty="0">
              <a:latin typeface="Times New Roman" pitchFamily="18" charset="0"/>
            </a:endParaRPr>
          </a:p>
          <a:p>
            <a:pPr marL="457200" lvl="1" indent="0" algn="just"/>
            <a:r>
              <a:rPr lang="en-US" sz="3200" b="1" i="1" dirty="0" err="1" smtClean="0">
                <a:latin typeface="Times New Roman" pitchFamily="18" charset="0"/>
              </a:rPr>
              <a:t>уље</a:t>
            </a:r>
            <a:r>
              <a:rPr lang="en-US" sz="3200" b="1" i="1" dirty="0" smtClean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из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семенки</a:t>
            </a:r>
            <a:endParaRPr lang="en-US" sz="3200" b="1" dirty="0">
              <a:latin typeface="Times New Roman" pitchFamily="18" charset="0"/>
            </a:endParaRPr>
          </a:p>
          <a:p>
            <a:pPr marL="457200" lvl="1" indent="0" algn="just"/>
            <a:r>
              <a:rPr lang="en-US" sz="3200" b="1" i="1" dirty="0" err="1" smtClean="0">
                <a:latin typeface="Times New Roman" pitchFamily="18" charset="0"/>
              </a:rPr>
              <a:t>уље</a:t>
            </a:r>
            <a:r>
              <a:rPr lang="en-US" sz="3200" b="1" i="1" dirty="0" smtClean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из</a:t>
            </a:r>
            <a:r>
              <a:rPr lang="en-US" sz="3200" b="1" i="1" dirty="0">
                <a:latin typeface="Times New Roman" pitchFamily="18" charset="0"/>
              </a:rPr>
              <a:t> </a:t>
            </a:r>
            <a:r>
              <a:rPr lang="en-US" sz="3200" b="1" i="1" dirty="0" err="1">
                <a:latin typeface="Times New Roman" pitchFamily="18" charset="0"/>
              </a:rPr>
              <a:t>маслина</a:t>
            </a:r>
            <a:endParaRPr lang="en-US" sz="3200" b="1" dirty="0">
              <a:latin typeface="Times New Roman" pitchFamily="18" charset="0"/>
            </a:endParaRPr>
          </a:p>
          <a:p>
            <a:pPr marL="457200" lvl="1" indent="0" algn="just"/>
            <a:r>
              <a:rPr lang="en-US" sz="3200" b="1" i="1" dirty="0" err="1" smtClean="0">
                <a:latin typeface="Times New Roman" pitchFamily="18" charset="0"/>
              </a:rPr>
              <a:t>маргарин</a:t>
            </a:r>
            <a:endParaRPr lang="en-US" sz="3200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400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7620000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nl-NL" b="1" dirty="0">
                <a:latin typeface="Times New Roman" pitchFamily="18" charset="0"/>
              </a:rPr>
              <a:t>3. МАСТИ И УЉА - </a:t>
            </a:r>
            <a:r>
              <a:rPr lang="nl-NL" b="1" i="1" dirty="0">
                <a:latin typeface="Times New Roman" pitchFamily="18" charset="0"/>
              </a:rPr>
              <a:t>подела</a:t>
            </a:r>
          </a:p>
          <a:p>
            <a:pPr algn="just"/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b="1" i="1" dirty="0" err="1">
                <a:latin typeface="Times New Roman" pitchFamily="18" charset="0"/>
              </a:rPr>
              <a:t>Масти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биљног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порекла</a:t>
            </a:r>
            <a:endParaRPr lang="en-US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1" algn="just"/>
            <a:r>
              <a:rPr lang="en-US" b="1" i="1" dirty="0" err="1" smtClean="0">
                <a:latin typeface="Times New Roman" pitchFamily="18" charset="0"/>
              </a:rPr>
              <a:t>уље</a:t>
            </a:r>
            <a:r>
              <a:rPr lang="en-US" b="1" i="1" dirty="0" smtClean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из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семенки</a:t>
            </a:r>
            <a:r>
              <a:rPr lang="en-US" b="1" dirty="0">
                <a:latin typeface="Times New Roman" pitchFamily="18" charset="0"/>
              </a:rPr>
              <a:t>: </a:t>
            </a:r>
            <a:r>
              <a:rPr lang="en-US" b="1" dirty="0" err="1">
                <a:latin typeface="Times New Roman" pitchFamily="18" charset="0"/>
              </a:rPr>
              <a:t>сунцокрета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бундеве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соје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лана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др</a:t>
            </a:r>
            <a:r>
              <a:rPr lang="en-US" b="1" dirty="0">
                <a:latin typeface="Times New Roman" pitchFamily="18" charset="0"/>
              </a:rPr>
              <a:t>. (</a:t>
            </a:r>
            <a:r>
              <a:rPr lang="en-US" b="1" dirty="0" err="1">
                <a:latin typeface="Times New Roman" pitchFamily="18" charset="0"/>
              </a:rPr>
              <a:t>добијена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поступком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рафинације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топлог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цеђења</a:t>
            </a:r>
            <a:r>
              <a:rPr lang="en-US" b="1" dirty="0">
                <a:latin typeface="Times New Roman" pitchFamily="18" charset="0"/>
              </a:rPr>
              <a:t>)</a:t>
            </a:r>
          </a:p>
          <a:p>
            <a:pPr lvl="4" algn="just"/>
            <a:endParaRPr lang="en-US" b="1" dirty="0">
              <a:latin typeface="Times New Roman" pitchFamily="18" charset="0"/>
            </a:endParaRPr>
          </a:p>
          <a:p>
            <a:pPr lvl="1" algn="just"/>
            <a:r>
              <a:rPr lang="en-US" b="1" i="1" dirty="0" err="1" smtClean="0">
                <a:latin typeface="Times New Roman" pitchFamily="18" charset="0"/>
              </a:rPr>
              <a:t>уље</a:t>
            </a:r>
            <a:r>
              <a:rPr lang="en-US" b="1" i="1" dirty="0" smtClean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из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маслина</a:t>
            </a:r>
            <a:r>
              <a:rPr lang="en-US" b="1" dirty="0">
                <a:latin typeface="Times New Roman" pitchFamily="18" charset="0"/>
              </a:rPr>
              <a:t>  (</a:t>
            </a:r>
            <a:r>
              <a:rPr lang="en-US" b="1" dirty="0" err="1">
                <a:latin typeface="Times New Roman" pitchFamily="18" charset="0"/>
              </a:rPr>
              <a:t>добијена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поступком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рафинације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хладног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цеђења</a:t>
            </a:r>
            <a:r>
              <a:rPr lang="en-US" b="1" dirty="0" smtClean="0">
                <a:latin typeface="Times New Roman" pitchFamily="18" charset="0"/>
              </a:rPr>
              <a:t>)</a:t>
            </a:r>
            <a:endParaRPr lang="sr-Cyrl-RS" b="1" dirty="0" smtClean="0">
              <a:latin typeface="Times New Roman" pitchFamily="18" charset="0"/>
            </a:endParaRPr>
          </a:p>
          <a:p>
            <a:pPr lvl="1" algn="just"/>
            <a:endParaRPr lang="sr-Cyrl-RS" b="1" i="1" dirty="0" smtClean="0">
              <a:latin typeface="Times New Roman" pitchFamily="18" charset="0"/>
            </a:endParaRPr>
          </a:p>
          <a:p>
            <a:pPr lvl="1" algn="ctr"/>
            <a:r>
              <a:rPr lang="sr-Cyrl-RS" b="1" i="1" dirty="0" smtClean="0">
                <a:latin typeface="Times New Roman" pitchFamily="18" charset="0"/>
              </a:rPr>
              <a:t>М</a:t>
            </a:r>
            <a:r>
              <a:rPr lang="en-US" b="1" i="1" dirty="0" err="1" smtClean="0">
                <a:latin typeface="Times New Roman" pitchFamily="18" charset="0"/>
              </a:rPr>
              <a:t>аргарин</a:t>
            </a:r>
            <a:endParaRPr lang="en-US" b="1" i="1" dirty="0">
              <a:latin typeface="Times New Roman" pitchFamily="18" charset="0"/>
            </a:endParaRPr>
          </a:p>
          <a:p>
            <a:pPr lvl="1" algn="just"/>
            <a:endParaRPr lang="en-US" b="1" i="1" dirty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Производ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добијен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из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биљних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уља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посебном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технологијом</a:t>
            </a:r>
            <a:endParaRPr lang="sr-Latn-CS" b="1" dirty="0">
              <a:latin typeface="Times New Roman" pitchFamily="18" charset="0"/>
            </a:endParaRPr>
          </a:p>
          <a:p>
            <a:pPr lvl="2" algn="just"/>
            <a:r>
              <a:rPr lang="en-US" b="1" dirty="0">
                <a:latin typeface="Times New Roman" pitchFamily="18" charset="0"/>
              </a:rPr>
              <a:t> </a:t>
            </a:r>
            <a:endParaRPr lang="sr-Latn-CS" b="1" dirty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Пo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конзистенцији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мoже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бити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чврст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мeкан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течан</a:t>
            </a:r>
            <a:r>
              <a:rPr lang="en-US" b="1" dirty="0">
                <a:latin typeface="Times New Roman" pitchFamily="18" charset="0"/>
              </a:rPr>
              <a:t>. </a:t>
            </a:r>
            <a:endParaRPr lang="sr-Latn-CS" b="1" dirty="0">
              <a:latin typeface="Times New Roman" pitchFamily="18" charset="0"/>
            </a:endParaRPr>
          </a:p>
          <a:p>
            <a:pPr lvl="2" algn="just"/>
            <a:endParaRPr lang="sr-Latn-CS" b="1" dirty="0">
              <a:latin typeface="Times New Roman" pitchFamily="18" charset="0"/>
            </a:endParaRPr>
          </a:p>
          <a:p>
            <a:pPr lvl="2" algn="just"/>
            <a:r>
              <a:rPr lang="fr-FR" b="1" dirty="0" err="1">
                <a:latin typeface="Times New Roman" pitchFamily="18" charset="0"/>
              </a:rPr>
              <a:t>Нaјчешћe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му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сe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до</a:t>
            </a:r>
            <a:r>
              <a:rPr lang="en-US" b="1" dirty="0">
                <a:latin typeface="Times New Roman" pitchFamily="18" charset="0"/>
              </a:rPr>
              <a:t>д</a:t>
            </a:r>
            <a:r>
              <a:rPr lang="fr-FR" b="1" dirty="0" err="1">
                <a:latin typeface="Times New Roman" pitchFamily="18" charset="0"/>
              </a:rPr>
              <a:t>аj</a:t>
            </a:r>
            <a:r>
              <a:rPr lang="en-US" b="1" dirty="0">
                <a:latin typeface="Times New Roman" pitchFamily="18" charset="0"/>
              </a:rPr>
              <a:t>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витa</a:t>
            </a:r>
            <a:r>
              <a:rPr lang="en-US" b="1" dirty="0" err="1">
                <a:latin typeface="Times New Roman" pitchFamily="18" charset="0"/>
              </a:rPr>
              <a:t>мини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</a:rPr>
              <a:t>А, D </a:t>
            </a:r>
            <a:r>
              <a:rPr lang="en-US" b="1" dirty="0">
                <a:latin typeface="Times New Roman" pitchFamily="18" charset="0"/>
              </a:rPr>
              <a:t>и </a:t>
            </a:r>
            <a:r>
              <a:rPr lang="fr-FR" b="1" dirty="0">
                <a:latin typeface="Times New Roman" pitchFamily="18" charset="0"/>
              </a:rPr>
              <a:t>Е. </a:t>
            </a:r>
            <a:endParaRPr lang="sr-Latn-CS" b="1" dirty="0">
              <a:latin typeface="Times New Roman" pitchFamily="18" charset="0"/>
            </a:endParaRPr>
          </a:p>
          <a:p>
            <a:pPr lvl="2" algn="just"/>
            <a:endParaRPr lang="sr-Latn-CS" b="1" dirty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Уобичајено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сaдржи</a:t>
            </a:r>
            <a:r>
              <a:rPr lang="fr-FR" b="1" dirty="0">
                <a:latin typeface="Times New Roman" pitchFamily="18" charset="0"/>
              </a:rPr>
              <a:t> do 80% </a:t>
            </a:r>
            <a:r>
              <a:rPr lang="en-US" b="1" dirty="0" err="1">
                <a:latin typeface="Times New Roman" pitchFamily="18" charset="0"/>
              </a:rPr>
              <a:t>масти</a:t>
            </a:r>
            <a:r>
              <a:rPr lang="fr-FR" b="1" dirty="0">
                <a:latin typeface="Times New Roman" pitchFamily="18" charset="0"/>
              </a:rPr>
              <a:t> i 16 % </a:t>
            </a:r>
            <a:r>
              <a:rPr lang="fr-FR" b="1" dirty="0" err="1">
                <a:latin typeface="Times New Roman" pitchFamily="18" charset="0"/>
              </a:rPr>
              <a:t>воде</a:t>
            </a:r>
            <a:r>
              <a:rPr lang="fr-FR" b="1" dirty="0">
                <a:latin typeface="Times New Roman" pitchFamily="18" charset="0"/>
              </a:rPr>
              <a:t>, а у </a:t>
            </a:r>
            <a:r>
              <a:rPr lang="fr-FR" b="1" dirty="0" err="1">
                <a:latin typeface="Times New Roman" pitchFamily="18" charset="0"/>
              </a:rPr>
              <a:t>нo</a:t>
            </a:r>
            <a:r>
              <a:rPr lang="en-US" b="1" dirty="0">
                <a:latin typeface="Times New Roman" pitchFamily="18" charset="0"/>
              </a:rPr>
              <a:t>в</a:t>
            </a:r>
            <a:r>
              <a:rPr lang="fr-FR" b="1" dirty="0" err="1">
                <a:latin typeface="Times New Roman" pitchFamily="18" charset="0"/>
              </a:rPr>
              <a:t>ијe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в</a:t>
            </a:r>
            <a:r>
              <a:rPr lang="fr-FR" b="1" dirty="0" err="1">
                <a:latin typeface="Times New Roman" pitchFamily="18" charset="0"/>
              </a:rPr>
              <a:t>рeмe</a:t>
            </a:r>
            <a:r>
              <a:rPr lang="fr-FR" b="1" dirty="0">
                <a:latin typeface="Times New Roman" pitchFamily="18" charset="0"/>
              </a:rPr>
              <a:t> п</a:t>
            </a:r>
            <a:r>
              <a:rPr lang="en-US" b="1" dirty="0">
                <a:latin typeface="Times New Roman" pitchFamily="18" charset="0"/>
              </a:rPr>
              <a:t>р</a:t>
            </a:r>
            <a:r>
              <a:rPr lang="fr-FR" b="1" dirty="0">
                <a:latin typeface="Times New Roman" pitchFamily="18" charset="0"/>
              </a:rPr>
              <a:t>o</a:t>
            </a:r>
            <a:r>
              <a:rPr lang="en-US" b="1" dirty="0">
                <a:latin typeface="Times New Roman" pitchFamily="18" charset="0"/>
              </a:rPr>
              <a:t>и</a:t>
            </a:r>
            <a:r>
              <a:rPr lang="fr-FR" b="1" dirty="0" err="1">
                <a:latin typeface="Times New Roman" pitchFamily="18" charset="0"/>
              </a:rPr>
              <a:t>звод</a:t>
            </a:r>
            <a:r>
              <a:rPr lang="en-US" b="1" dirty="0">
                <a:latin typeface="Times New Roman" pitchFamily="18" charset="0"/>
              </a:rPr>
              <a:t>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sr-Cyrl-RS" b="1" dirty="0" err="1" smtClean="0">
                <a:latin typeface="Times New Roman" pitchFamily="18" charset="0"/>
              </a:rPr>
              <a:t>с</a:t>
            </a:r>
            <a:r>
              <a:rPr lang="fr-FR" b="1" dirty="0" smtClean="0">
                <a:latin typeface="Times New Roman" pitchFamily="18" charset="0"/>
              </a:rPr>
              <a:t>а </a:t>
            </a:r>
            <a:r>
              <a:rPr lang="fr-FR" b="1" dirty="0">
                <a:latin typeface="Times New Roman" pitchFamily="18" charset="0"/>
              </a:rPr>
              <a:t>40</a:t>
            </a:r>
            <a:r>
              <a:rPr lang="fr-FR" b="1" dirty="0" smtClean="0">
                <a:latin typeface="Times New Roman" pitchFamily="18" charset="0"/>
              </a:rPr>
              <a:t>%</a:t>
            </a:r>
            <a:r>
              <a:rPr lang="sr-Cyrl-RS" b="1" dirty="0" smtClean="0">
                <a:latin typeface="Times New Roman" pitchFamily="18" charset="0"/>
              </a:rPr>
              <a:t> и мање %</a:t>
            </a:r>
            <a:r>
              <a:rPr lang="fr-FR" b="1" dirty="0" smtClean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м</a:t>
            </a:r>
            <a:r>
              <a:rPr lang="fr-FR" b="1" dirty="0">
                <a:latin typeface="Times New Roman" pitchFamily="18" charset="0"/>
              </a:rPr>
              <a:t>a</a:t>
            </a:r>
            <a:r>
              <a:rPr lang="en-US" b="1" dirty="0">
                <a:latin typeface="Times New Roman" pitchFamily="18" charset="0"/>
              </a:rPr>
              <a:t>с</a:t>
            </a:r>
            <a:r>
              <a:rPr lang="fr-FR" b="1" dirty="0" err="1">
                <a:latin typeface="Times New Roman" pitchFamily="18" charset="0"/>
              </a:rPr>
              <a:t>ти</a:t>
            </a:r>
            <a:r>
              <a:rPr lang="fr-FR" b="1" dirty="0">
                <a:latin typeface="Times New Roman" pitchFamily="18" charset="0"/>
              </a:rPr>
              <a:t>.</a:t>
            </a:r>
            <a:endParaRPr lang="en-US" b="1" dirty="0">
              <a:latin typeface="Times New Roman" pitchFamily="18" charset="0"/>
            </a:endParaRPr>
          </a:p>
          <a:p>
            <a:pPr lvl="2"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Проблем-тран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масне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киселине</a:t>
            </a:r>
            <a:endParaRPr lang="nl-NL" b="1" dirty="0">
              <a:latin typeface="Times New Roman" pitchFamily="18" charset="0"/>
            </a:endParaRPr>
          </a:p>
          <a:p>
            <a:pPr lvl="1" algn="just"/>
            <a:endParaRPr lang="nl-NL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114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en-US" dirty="0" err="1" smtClean="0"/>
              <a:t>Системи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r>
              <a:rPr lang="en-US" dirty="0" smtClean="0"/>
              <a:t> </a:t>
            </a:r>
            <a:r>
              <a:rPr lang="en-US" dirty="0" err="1" smtClean="0"/>
              <a:t>квалитета</a:t>
            </a:r>
            <a:endParaRPr lang="en-US" dirty="0" smtClean="0"/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стандарди</a:t>
            </a:r>
            <a:r>
              <a:rPr lang="en-US" dirty="0" smtClean="0"/>
              <a:t> 9001:2015</a:t>
            </a:r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</a:t>
            </a:r>
            <a:r>
              <a:rPr lang="en-US" dirty="0" smtClean="0"/>
              <a:t> 17025</a:t>
            </a:r>
          </a:p>
          <a:p>
            <a:r>
              <a:rPr lang="en-US" dirty="0" err="1" smtClean="0"/>
              <a:t>Акредитација</a:t>
            </a:r>
            <a:r>
              <a:rPr lang="en-US" dirty="0" smtClean="0"/>
              <a:t> </a:t>
            </a:r>
            <a:r>
              <a:rPr lang="en-US" dirty="0" err="1" smtClean="0"/>
              <a:t>лабораторија</a:t>
            </a:r>
            <a:r>
              <a:rPr lang="en-US" dirty="0" smtClean="0"/>
              <a:t> и </a:t>
            </a:r>
            <a:r>
              <a:rPr lang="en-US" dirty="0" err="1" smtClean="0"/>
              <a:t>установа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021132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Дијетопрофилакса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Спречавање појаве болести </a:t>
            </a:r>
          </a:p>
          <a:p>
            <a:r>
              <a:rPr lang="en-US" smtClean="0"/>
              <a:t>Спречавање компликација</a:t>
            </a:r>
          </a:p>
          <a:p>
            <a:r>
              <a:rPr lang="en-US" smtClean="0"/>
              <a:t>Правилан раст и развој</a:t>
            </a:r>
          </a:p>
          <a:p>
            <a:r>
              <a:rPr lang="en-US" smtClean="0"/>
              <a:t>Регенерација</a:t>
            </a:r>
          </a:p>
          <a:p>
            <a:r>
              <a:rPr lang="en-US" smtClean="0"/>
              <a:t>Квалитет живота</a:t>
            </a:r>
          </a:p>
          <a:p>
            <a:r>
              <a:rPr lang="en-US" smtClean="0"/>
              <a:t>Дужина живота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65924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Дијетотерапија</a:t>
            </a:r>
            <a:br>
              <a:rPr lang="en-US" smtClean="0"/>
            </a:b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7950" y="2287588"/>
            <a:ext cx="8856663" cy="4525962"/>
          </a:xfrm>
        </p:spPr>
        <p:txBody>
          <a:bodyPr/>
          <a:lstStyle/>
          <a:p>
            <a:r>
              <a:rPr lang="en-US" smtClean="0"/>
              <a:t>Ублажавање симптома и знакова болести</a:t>
            </a:r>
          </a:p>
          <a:p>
            <a:r>
              <a:rPr lang="en-US" smtClean="0"/>
              <a:t> Спречавање компликација</a:t>
            </a:r>
          </a:p>
          <a:p>
            <a:r>
              <a:rPr lang="en-US" smtClean="0"/>
              <a:t>Удружени терапијски ефекти са фармакотерапијом</a:t>
            </a:r>
          </a:p>
          <a:p>
            <a:r>
              <a:rPr lang="en-US" smtClean="0"/>
              <a:t>Удружени терапијски ефекти са хируршком терапијом</a:t>
            </a:r>
          </a:p>
          <a:p>
            <a:r>
              <a:rPr lang="en-US" smtClean="0"/>
              <a:t>Парцијална парентерална исхрана</a:t>
            </a:r>
          </a:p>
          <a:p>
            <a:r>
              <a:rPr lang="en-US" smtClean="0"/>
              <a:t>Тотална парентерална исхрана</a:t>
            </a:r>
          </a:p>
        </p:txBody>
      </p:sp>
    </p:spTree>
    <p:extLst>
      <p:ext uri="{BB962C8B-B14F-4D97-AF65-F5344CB8AC3E}">
        <p14:creationId xmlns:p14="http://schemas.microsoft.com/office/powerpoint/2010/main" xmlns="" val="1129275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xmlns="" val="1275223962"/>
              </p:ext>
            </p:extLst>
          </p:nvPr>
        </p:nvGraphicFramePr>
        <p:xfrm>
          <a:off x="-396552" y="404664"/>
          <a:ext cx="9058275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Text Box 15"/>
          <p:cNvSpPr txBox="1">
            <a:spLocks noChangeArrowheads="1"/>
          </p:cNvSpPr>
          <p:nvPr/>
        </p:nvSpPr>
        <p:spPr bwMode="auto">
          <a:xfrm>
            <a:off x="1023938" y="13144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095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00250"/>
            <a:ext cx="9144000" cy="3357563"/>
          </a:xfrm>
        </p:spPr>
        <p:txBody>
          <a:bodyPr>
            <a:normAutofit fontScale="90000"/>
          </a:bodyPr>
          <a:lstStyle/>
          <a:p>
            <a:r>
              <a:rPr lang="sr-Cyrl-CS" sz="4400" smtClean="0"/>
              <a:t>УВОД У ИСХРАНУ</a:t>
            </a: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 Исхрана</a:t>
            </a:r>
            <a:r>
              <a:rPr lang="en-US" smtClean="0"/>
              <a:t> </a:t>
            </a:r>
            <a:r>
              <a:rPr lang="sr-Cyrl-CS" smtClean="0"/>
              <a:t>је</a:t>
            </a:r>
            <a:r>
              <a:rPr lang="en-US" smtClean="0"/>
              <a:t> </a:t>
            </a:r>
            <a:r>
              <a:rPr lang="sr-Cyrl-CS" smtClean="0"/>
              <a:t>основа</a:t>
            </a:r>
            <a:r>
              <a:rPr lang="en-US" smtClean="0"/>
              <a:t> </a:t>
            </a:r>
            <a:r>
              <a:rPr lang="sr-Cyrl-CS" smtClean="0"/>
              <a:t>живота!</a:t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 Сва</a:t>
            </a:r>
            <a:r>
              <a:rPr lang="en-US" smtClean="0"/>
              <a:t> </a:t>
            </a:r>
            <a:r>
              <a:rPr lang="sr-Cyrl-CS" smtClean="0"/>
              <a:t>жива</a:t>
            </a:r>
            <a:r>
              <a:rPr lang="en-US" smtClean="0"/>
              <a:t> </a:t>
            </a:r>
            <a:r>
              <a:rPr lang="sr-Cyrl-CS" smtClean="0"/>
              <a:t>бића</a:t>
            </a:r>
            <a:r>
              <a:rPr lang="en-US" smtClean="0"/>
              <a:t> </a:t>
            </a:r>
            <a:r>
              <a:rPr lang="sr-Cyrl-CS" smtClean="0"/>
              <a:t>се</a:t>
            </a:r>
            <a:r>
              <a:rPr lang="en-US" smtClean="0"/>
              <a:t> </a:t>
            </a:r>
            <a:r>
              <a:rPr lang="sr-Cyrl-CS" smtClean="0"/>
              <a:t>хране! </a:t>
            </a:r>
            <a:br>
              <a:rPr lang="sr-Cyrl-CS" smtClean="0"/>
            </a:b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352998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1341438"/>
            <a:ext cx="7772400" cy="638175"/>
          </a:xfrm>
        </p:spPr>
        <p:txBody>
          <a:bodyPr/>
          <a:lstStyle/>
          <a:p>
            <a:r>
              <a:rPr lang="sr-Cyrl-CS" sz="3200" dirty="0" smtClean="0"/>
              <a:t>ОПТИМАЛНО</a:t>
            </a:r>
            <a:r>
              <a:rPr lang="en-US" sz="3200" dirty="0" smtClean="0"/>
              <a:t> =</a:t>
            </a:r>
            <a:r>
              <a:rPr lang="sr-Cyrl-RS" sz="3200" dirty="0" smtClean="0"/>
              <a:t> </a:t>
            </a:r>
            <a:r>
              <a:rPr lang="sr-Cyrl-CS" sz="3200" dirty="0" smtClean="0"/>
              <a:t>БАЛАНСИРАНО</a:t>
            </a:r>
            <a:r>
              <a:rPr lang="en-US" sz="3200" dirty="0" smtClean="0"/>
              <a:t> </a:t>
            </a:r>
            <a:r>
              <a:rPr lang="sr-Cyrl-RS" sz="3200" dirty="0" smtClean="0"/>
              <a:t>=ПРАВИЛНО</a:t>
            </a:r>
            <a:endParaRPr lang="en-US" sz="3200" dirty="0" smtClean="0"/>
          </a:p>
        </p:txBody>
      </p:sp>
      <p:sp>
        <p:nvSpPr>
          <p:cNvPr id="587781" name="Text Box 5"/>
          <p:cNvSpPr txBox="1">
            <a:spLocks noChangeArrowheads="1"/>
          </p:cNvSpPr>
          <p:nvPr/>
        </p:nvSpPr>
        <p:spPr bwMode="auto">
          <a:xfrm>
            <a:off x="1371599" y="2286000"/>
            <a:ext cx="625236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2800" dirty="0"/>
              <a:t>Х</a:t>
            </a:r>
            <a:r>
              <a:rPr lang="en-US" sz="2800" dirty="0"/>
              <a:t> </a:t>
            </a:r>
            <a:r>
              <a:rPr lang="sr-Cyrl-CS" sz="2800" dirty="0"/>
              <a:t>Р</a:t>
            </a:r>
            <a:r>
              <a:rPr lang="en-US" sz="2800" dirty="0"/>
              <a:t> </a:t>
            </a:r>
            <a:r>
              <a:rPr lang="sr-Cyrl-CS" sz="2800" dirty="0"/>
              <a:t>А</a:t>
            </a:r>
            <a:r>
              <a:rPr lang="en-US" sz="2800" dirty="0"/>
              <a:t> </a:t>
            </a:r>
            <a:r>
              <a:rPr lang="sr-Cyrl-CS" sz="2800" dirty="0"/>
              <a:t>Н</a:t>
            </a:r>
            <a:r>
              <a:rPr lang="en-US" sz="2800" dirty="0"/>
              <a:t> </a:t>
            </a:r>
            <a:r>
              <a:rPr lang="sr-Cyrl-CS" sz="2800" dirty="0" smtClean="0"/>
              <a:t>А </a:t>
            </a:r>
          </a:p>
          <a:p>
            <a:pPr algn="ctr" eaLnBrk="1" hangingPunct="1">
              <a:spcBef>
                <a:spcPct val="50000"/>
              </a:spcBef>
            </a:pPr>
            <a:r>
              <a:rPr lang="sr-Cyrl-CS" sz="2800" dirty="0"/>
              <a:t>(</a:t>
            </a:r>
            <a:r>
              <a:rPr lang="sr-Cyrl-CS" sz="2800" dirty="0" smtClean="0"/>
              <a:t>у ужем смислу)</a:t>
            </a:r>
            <a:endParaRPr lang="en-US" sz="2800" dirty="0"/>
          </a:p>
        </p:txBody>
      </p:sp>
      <p:sp>
        <p:nvSpPr>
          <p:cNvPr id="587785" name="Text Box 9"/>
          <p:cNvSpPr txBox="1">
            <a:spLocks noChangeArrowheads="1"/>
          </p:cNvSpPr>
          <p:nvPr/>
        </p:nvSpPr>
        <p:spPr bwMode="auto">
          <a:xfrm>
            <a:off x="71438" y="5241925"/>
            <a:ext cx="3492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2800" dirty="0"/>
              <a:t>ФУНКЦИОНАЛНА</a:t>
            </a:r>
            <a:r>
              <a:rPr lang="en-US" sz="2800" dirty="0"/>
              <a:t> </a:t>
            </a:r>
            <a:r>
              <a:rPr lang="sr-Cyrl-CS" sz="2800" dirty="0"/>
              <a:t>ХРАНА</a:t>
            </a:r>
            <a:endParaRPr lang="en-US" sz="2800" dirty="0"/>
          </a:p>
        </p:txBody>
      </p:sp>
      <p:sp>
        <p:nvSpPr>
          <p:cNvPr id="587786" name="Text Box 10"/>
          <p:cNvSpPr txBox="1">
            <a:spLocks noChangeArrowheads="1"/>
          </p:cNvSpPr>
          <p:nvPr/>
        </p:nvSpPr>
        <p:spPr bwMode="auto">
          <a:xfrm>
            <a:off x="3124200" y="5241925"/>
            <a:ext cx="312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latin typeface="Tahoma" pitchFamily="34" charset="0"/>
              </a:rPr>
              <a:t>  </a:t>
            </a:r>
            <a:r>
              <a:rPr lang="sr-Cyrl-CS" sz="2800"/>
              <a:t>ДИЈЕТЕТСКА</a:t>
            </a:r>
            <a:r>
              <a:rPr lang="en-US" sz="2800"/>
              <a:t>    </a:t>
            </a:r>
            <a:r>
              <a:rPr lang="sr-Cyrl-CS" sz="2800"/>
              <a:t>ХРАНА</a:t>
            </a:r>
            <a:endParaRPr lang="en-US" sz="2800"/>
          </a:p>
        </p:txBody>
      </p:sp>
      <p:sp>
        <p:nvSpPr>
          <p:cNvPr id="587787" name="Text Box 11"/>
          <p:cNvSpPr txBox="1">
            <a:spLocks noChangeArrowheads="1"/>
          </p:cNvSpPr>
          <p:nvPr/>
        </p:nvSpPr>
        <p:spPr bwMode="auto">
          <a:xfrm>
            <a:off x="6011863" y="5362575"/>
            <a:ext cx="32242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/>
              <a:t>ДИЈЕТЕТСКИ</a:t>
            </a:r>
            <a:endParaRPr lang="sl-SI" sz="2800"/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/>
              <a:t>СУПЛЕМЕНТИ</a:t>
            </a:r>
            <a:endParaRPr lang="en-US" sz="2800"/>
          </a:p>
        </p:txBody>
      </p:sp>
      <p:sp>
        <p:nvSpPr>
          <p:cNvPr id="587789" name="Text Box 13"/>
          <p:cNvSpPr txBox="1">
            <a:spLocks noChangeArrowheads="1"/>
          </p:cNvSpPr>
          <p:nvPr/>
        </p:nvSpPr>
        <p:spPr bwMode="auto">
          <a:xfrm>
            <a:off x="4094545" y="3670880"/>
            <a:ext cx="58862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dirty="0"/>
              <a:t>+</a:t>
            </a:r>
            <a:endParaRPr lang="en-US" sz="5400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029200" y="4267200"/>
            <a:ext cx="1828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>
            <a:off x="4388856" y="4267200"/>
            <a:ext cx="640344" cy="9747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438400" y="4267200"/>
            <a:ext cx="25908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8328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8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58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58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58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autoUpdateAnimBg="0"/>
      <p:bldP spid="587781" grpId="0" autoUpdateAnimBg="0"/>
      <p:bldP spid="587785" grpId="0" autoUpdateAnimBg="0"/>
      <p:bldP spid="587786" grpId="0" autoUpdateAnimBg="0"/>
      <p:bldP spid="587787" grpId="0" autoUpdateAnimBg="0"/>
      <p:bldP spid="58778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468313" y="533400"/>
            <a:ext cx="822960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Храну</a:t>
            </a:r>
            <a:r>
              <a:rPr lang="sr-Latn-CS" sz="2800" dirty="0"/>
              <a:t> </a:t>
            </a:r>
            <a:r>
              <a:rPr lang="sr-Cyrl-CS" sz="2800" dirty="0"/>
              <a:t>чине</a:t>
            </a:r>
            <a:r>
              <a:rPr lang="sr-Latn-CS" sz="2800" dirty="0"/>
              <a:t> </a:t>
            </a:r>
            <a:r>
              <a:rPr lang="sr-Cyrl-CS" sz="2800" dirty="0"/>
              <a:t>комбинације</a:t>
            </a:r>
            <a:r>
              <a:rPr lang="sr-Latn-CS" sz="2800" dirty="0"/>
              <a:t> </a:t>
            </a:r>
            <a:r>
              <a:rPr lang="sr-Cyrl-CS" sz="2800" dirty="0"/>
              <a:t>намирница</a:t>
            </a:r>
            <a:r>
              <a:rPr lang="sr-Latn-CS" sz="2800" dirty="0"/>
              <a:t>, </a:t>
            </a:r>
            <a:r>
              <a:rPr lang="sr-Cyrl-CS" sz="2800" dirty="0"/>
              <a:t>било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су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прерађеном</a:t>
            </a:r>
            <a:r>
              <a:rPr lang="sr-Latn-CS" sz="2800" dirty="0"/>
              <a:t>, </a:t>
            </a:r>
            <a:r>
              <a:rPr lang="sr-Cyrl-CS" sz="2800" dirty="0"/>
              <a:t>непрерађеном</a:t>
            </a:r>
            <a:r>
              <a:rPr lang="sr-Latn-CS" sz="2800" dirty="0"/>
              <a:t> </a:t>
            </a:r>
            <a:r>
              <a:rPr lang="sr-Cyrl-CS" sz="2800" dirty="0"/>
              <a:t>или</a:t>
            </a:r>
            <a:r>
              <a:rPr lang="sr-Latn-CS" sz="2800" dirty="0"/>
              <a:t> </a:t>
            </a:r>
            <a:r>
              <a:rPr lang="sr-Cyrl-CS" sz="2800" dirty="0"/>
              <a:t>полупрерађеном</a:t>
            </a:r>
            <a:r>
              <a:rPr lang="sr-Latn-CS" sz="2800" dirty="0"/>
              <a:t> </a:t>
            </a:r>
            <a:r>
              <a:rPr lang="sr-Cyrl-CS" sz="2800" dirty="0"/>
              <a:t>стању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Храна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све</a:t>
            </a:r>
            <a:r>
              <a:rPr lang="sr-Latn-CS" sz="2800" dirty="0"/>
              <a:t> </a:t>
            </a:r>
            <a:r>
              <a:rPr lang="sr-Cyrl-CS" sz="2800" dirty="0"/>
              <a:t>оно</a:t>
            </a:r>
            <a:r>
              <a:rPr lang="sr-Latn-CS" sz="2800" dirty="0"/>
              <a:t> </a:t>
            </a:r>
            <a:r>
              <a:rPr lang="sr-Cyrl-CS" sz="2800" dirty="0"/>
              <a:t>што</a:t>
            </a:r>
            <a:r>
              <a:rPr lang="sr-Latn-CS" sz="2800" dirty="0"/>
              <a:t> </a:t>
            </a:r>
            <a:r>
              <a:rPr lang="sr-Cyrl-CS" sz="2800" dirty="0"/>
              <a:t>омогућава</a:t>
            </a:r>
            <a:r>
              <a:rPr lang="sr-Latn-CS" sz="2800" dirty="0"/>
              <a:t>  </a:t>
            </a:r>
            <a:r>
              <a:rPr lang="sr-Cyrl-CS" sz="2800" dirty="0"/>
              <a:t>нормално</a:t>
            </a:r>
            <a:r>
              <a:rPr lang="sr-Latn-CS" sz="2800" dirty="0"/>
              <a:t> </a:t>
            </a:r>
            <a:r>
              <a:rPr lang="sr-Cyrl-RS" sz="2800" dirty="0"/>
              <a:t>функционисање људског организма-одржавање живота, </a:t>
            </a:r>
            <a:r>
              <a:rPr lang="sr-Latn-CS" sz="2800" dirty="0"/>
              <a:t>, </a:t>
            </a:r>
            <a:r>
              <a:rPr lang="sr-Cyrl-CS" sz="2800" dirty="0"/>
              <a:t>раст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развој</a:t>
            </a: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 dirty="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448480" y="3294628"/>
            <a:ext cx="822960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Свака</a:t>
            </a:r>
            <a:r>
              <a:rPr lang="sr-Latn-CS" sz="3200" dirty="0"/>
              <a:t> </a:t>
            </a:r>
            <a:r>
              <a:rPr lang="sr-Cyrl-CS" sz="3200" dirty="0"/>
              <a:t>намирница</a:t>
            </a:r>
            <a:r>
              <a:rPr lang="sr-Latn-CS" sz="3200" dirty="0"/>
              <a:t> </a:t>
            </a:r>
            <a:r>
              <a:rPr lang="sr-Cyrl-CS" sz="3200" dirty="0"/>
              <a:t>је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храна</a:t>
            </a:r>
            <a:r>
              <a:rPr lang="sr-Latn-CS" sz="3200" dirty="0"/>
              <a:t>, </a:t>
            </a:r>
            <a:r>
              <a:rPr lang="sr-Cyrl-CS" sz="3200" dirty="0"/>
              <a:t>али</a:t>
            </a:r>
            <a:r>
              <a:rPr lang="sr-Latn-CS" sz="3200" dirty="0"/>
              <a:t> </a:t>
            </a:r>
            <a:r>
              <a:rPr lang="sr-Cyrl-CS" sz="3200" dirty="0"/>
              <a:t>ниједна</a:t>
            </a:r>
            <a:r>
              <a:rPr lang="sr-Latn-CS" sz="3200" dirty="0"/>
              <a:t> </a:t>
            </a:r>
            <a:r>
              <a:rPr lang="sr-Cyrl-RS" sz="3200" dirty="0"/>
              <a:t>појединачна </a:t>
            </a:r>
            <a:r>
              <a:rPr lang="sr-Cyrl-CS" sz="3200" dirty="0"/>
              <a:t>намирница</a:t>
            </a:r>
            <a:r>
              <a:rPr lang="sr-Latn-CS" sz="3200" dirty="0"/>
              <a:t> </a:t>
            </a:r>
            <a:r>
              <a:rPr lang="sr-Cyrl-CS" sz="3200" dirty="0"/>
              <a:t>сама</a:t>
            </a:r>
            <a:r>
              <a:rPr lang="sr-Latn-CS" sz="3200" dirty="0"/>
              <a:t> </a:t>
            </a:r>
            <a:r>
              <a:rPr lang="sr-Cyrl-CS" sz="3200" dirty="0"/>
              <a:t>не</a:t>
            </a:r>
            <a:r>
              <a:rPr lang="sr-Latn-CS" sz="3200" dirty="0"/>
              <a:t> </a:t>
            </a:r>
            <a:r>
              <a:rPr lang="sr-Cyrl-CS" sz="3200" dirty="0"/>
              <a:t>може</a:t>
            </a:r>
            <a:r>
              <a:rPr lang="sr-Latn-CS" sz="3200" dirty="0"/>
              <a:t> </a:t>
            </a:r>
            <a:r>
              <a:rPr lang="sr-Cyrl-CS" sz="3200" dirty="0"/>
              <a:t>да</a:t>
            </a:r>
            <a:r>
              <a:rPr lang="sr-Latn-CS" sz="3200" dirty="0"/>
              <a:t> </a:t>
            </a:r>
            <a:r>
              <a:rPr lang="sr-Cyrl-CS" sz="3200" dirty="0"/>
              <a:t>задовољи</a:t>
            </a:r>
            <a:r>
              <a:rPr lang="sr-Latn-CS" sz="3200" dirty="0"/>
              <a:t> </a:t>
            </a:r>
            <a:r>
              <a:rPr lang="sr-Cyrl-CS" sz="3200" dirty="0"/>
              <a:t>све</a:t>
            </a:r>
            <a:r>
              <a:rPr lang="sr-Latn-CS" sz="3200" dirty="0"/>
              <a:t> </a:t>
            </a:r>
            <a:r>
              <a:rPr lang="sr-Cyrl-CS" sz="3200" dirty="0"/>
              <a:t>потребе</a:t>
            </a:r>
            <a:r>
              <a:rPr lang="sr-Latn-CS" sz="3200" dirty="0"/>
              <a:t> </a:t>
            </a:r>
            <a:r>
              <a:rPr lang="sr-Cyrl-CS" sz="3200" dirty="0"/>
              <a:t>организма-нема комплетне намирнице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17584" y="5332239"/>
            <a:ext cx="9000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CS" sz="2800" dirty="0"/>
              <a:t>Човек</a:t>
            </a:r>
            <a:r>
              <a:rPr lang="en-US" sz="2800" dirty="0"/>
              <a:t> </a:t>
            </a:r>
            <a:r>
              <a:rPr lang="sr-Cyrl-RS" sz="2800" dirty="0"/>
              <a:t>за исхрану </a:t>
            </a:r>
            <a:r>
              <a:rPr lang="sr-Cyrl-CS" sz="2800" dirty="0"/>
              <a:t>користи</a:t>
            </a:r>
            <a:r>
              <a:rPr lang="en-US" sz="2800" dirty="0"/>
              <a:t> </a:t>
            </a:r>
            <a:r>
              <a:rPr lang="sr-Cyrl-CS" sz="2800" dirty="0"/>
              <a:t>и</a:t>
            </a:r>
            <a:r>
              <a:rPr lang="en-US" sz="2800" dirty="0"/>
              <a:t> </a:t>
            </a:r>
            <a:r>
              <a:rPr lang="sr-Cyrl-CS" sz="2800" dirty="0"/>
              <a:t>намирнице</a:t>
            </a:r>
            <a:r>
              <a:rPr lang="en-US" sz="2800" dirty="0"/>
              <a:t> </a:t>
            </a:r>
            <a:r>
              <a:rPr lang="sr-Cyrl-CS" sz="2800" dirty="0"/>
              <a:t>биљног,</a:t>
            </a:r>
            <a:r>
              <a:rPr lang="en-US" sz="2800" dirty="0"/>
              <a:t> </a:t>
            </a:r>
            <a:r>
              <a:rPr lang="sr-Cyrl-CS" sz="2800" dirty="0"/>
              <a:t>животињског и минералног</a:t>
            </a:r>
            <a:r>
              <a:rPr lang="en-US" sz="2800" dirty="0"/>
              <a:t> </a:t>
            </a:r>
            <a:r>
              <a:rPr lang="sr-Cyrl-CS" sz="2800" dirty="0"/>
              <a:t>порекла</a:t>
            </a:r>
            <a:r>
              <a:rPr lang="en-US" sz="2800" dirty="0"/>
              <a:t> </a:t>
            </a:r>
            <a:r>
              <a:rPr lang="sr-Cyrl-RS" sz="2800" dirty="0" smtClean="0"/>
              <a:t>-сваштојед=</a:t>
            </a:r>
            <a:r>
              <a:rPr lang="sr-Cyrl-CS" sz="2800" i="1" dirty="0"/>
              <a:t>омнивор</a:t>
            </a:r>
            <a:endParaRPr lang="sr-Latn-CS" sz="2800" i="1" dirty="0"/>
          </a:p>
          <a:p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xmlns="" val="174686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468313" y="1844675"/>
            <a:ext cx="842486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3200"/>
              <a:t>У</a:t>
            </a:r>
            <a:r>
              <a:rPr lang="en-US" sz="3200"/>
              <a:t> </a:t>
            </a:r>
            <a:r>
              <a:rPr lang="sr-Cyrl-CS" sz="3200"/>
              <a:t>хемијском</a:t>
            </a:r>
            <a:r>
              <a:rPr lang="en-US" sz="3200"/>
              <a:t> </a:t>
            </a:r>
            <a:r>
              <a:rPr lang="sr-Cyrl-CS" sz="3200"/>
              <a:t>смислу</a:t>
            </a:r>
            <a:r>
              <a:rPr lang="en-US" sz="3200"/>
              <a:t> </a:t>
            </a:r>
            <a:r>
              <a:rPr lang="sr-Cyrl-CS" sz="3200"/>
              <a:t>намирнице</a:t>
            </a:r>
            <a:r>
              <a:rPr lang="en-US" sz="3200"/>
              <a:t> </a:t>
            </a:r>
            <a:r>
              <a:rPr lang="sr-Cyrl-CS" sz="3200"/>
              <a:t>су</a:t>
            </a:r>
            <a:r>
              <a:rPr lang="en-US" sz="3200"/>
              <a:t> </a:t>
            </a:r>
            <a:r>
              <a:rPr lang="sr-Cyrl-CS" sz="3200"/>
              <a:t>комбинације</a:t>
            </a:r>
            <a:r>
              <a:rPr lang="en-US" sz="3200"/>
              <a:t> </a:t>
            </a:r>
            <a:r>
              <a:rPr lang="sr-Cyrl-RS" sz="3200"/>
              <a:t>различитих </a:t>
            </a:r>
            <a:r>
              <a:rPr lang="sr-Cyrl-CS" sz="3200"/>
              <a:t>хранљивих</a:t>
            </a:r>
            <a:r>
              <a:rPr lang="en-US" sz="3200"/>
              <a:t> </a:t>
            </a:r>
            <a:r>
              <a:rPr lang="sr-Cyrl-CS" sz="3200"/>
              <a:t>материја</a:t>
            </a:r>
            <a:endParaRPr lang="sr-Latn-CS" sz="3200"/>
          </a:p>
          <a:p>
            <a:endParaRPr lang="en-US" sz="3200"/>
          </a:p>
          <a:p>
            <a:r>
              <a:rPr lang="sr-Cyrl-CS" sz="3200" b="1" i="1"/>
              <a:t>Физиолошка</a:t>
            </a:r>
            <a:r>
              <a:rPr lang="en-US" sz="3200" b="1" i="1"/>
              <a:t> </a:t>
            </a:r>
            <a:r>
              <a:rPr lang="sr-Cyrl-CS" sz="3200" b="1" i="1"/>
              <a:t>дефиниција</a:t>
            </a:r>
            <a:r>
              <a:rPr lang="en-US" sz="3200"/>
              <a:t>-</a:t>
            </a:r>
            <a:r>
              <a:rPr lang="sr-Cyrl-CS" sz="3200"/>
              <a:t>намирнице</a:t>
            </a:r>
            <a:r>
              <a:rPr lang="en-US" sz="3200"/>
              <a:t> </a:t>
            </a:r>
            <a:r>
              <a:rPr lang="sr-Cyrl-CS" sz="3200"/>
              <a:t>су</a:t>
            </a:r>
            <a:r>
              <a:rPr lang="en-US" sz="3200"/>
              <a:t> </a:t>
            </a:r>
            <a:r>
              <a:rPr lang="sr-Cyrl-CS" sz="3200"/>
              <a:t>углавном</a:t>
            </a:r>
            <a:r>
              <a:rPr lang="en-US" sz="3200"/>
              <a:t> </a:t>
            </a:r>
            <a:r>
              <a:rPr lang="sr-Cyrl-CS" sz="3200"/>
              <a:t>природни</a:t>
            </a:r>
            <a:r>
              <a:rPr lang="en-US" sz="3200"/>
              <a:t> </a:t>
            </a:r>
            <a:r>
              <a:rPr lang="sr-Cyrl-CS" sz="3200"/>
              <a:t>производи</a:t>
            </a:r>
            <a:r>
              <a:rPr lang="en-US" sz="3200"/>
              <a:t> </a:t>
            </a:r>
            <a:r>
              <a:rPr lang="sr-Cyrl-CS" sz="3200"/>
              <a:t>сложеног хемијског</a:t>
            </a:r>
            <a:r>
              <a:rPr lang="en-US" sz="3200"/>
              <a:t> </a:t>
            </a:r>
            <a:r>
              <a:rPr lang="sr-Cyrl-CS" sz="3200"/>
              <a:t>састава</a:t>
            </a:r>
            <a:r>
              <a:rPr lang="en-US" sz="3200"/>
              <a:t>, </a:t>
            </a:r>
            <a:r>
              <a:rPr lang="sr-Cyrl-CS" sz="3200"/>
              <a:t>које</a:t>
            </a:r>
            <a:r>
              <a:rPr lang="en-US" sz="3200"/>
              <a:t> </a:t>
            </a:r>
            <a:r>
              <a:rPr lang="sr-Cyrl-CS" sz="3200"/>
              <a:t>у</a:t>
            </a:r>
            <a:r>
              <a:rPr lang="en-US" sz="3200"/>
              <a:t> </a:t>
            </a:r>
            <a:r>
              <a:rPr lang="sr-Cyrl-CS" sz="3200"/>
              <a:t>одговарајућим</a:t>
            </a:r>
            <a:r>
              <a:rPr lang="en-US" sz="3200"/>
              <a:t> </a:t>
            </a:r>
            <a:r>
              <a:rPr lang="sr-Cyrl-CS" sz="3200"/>
              <a:t>односима</a:t>
            </a:r>
            <a:r>
              <a:rPr lang="en-US" sz="3200"/>
              <a:t> </a:t>
            </a:r>
            <a:r>
              <a:rPr lang="sr-Cyrl-CS" sz="3200"/>
              <a:t>са</a:t>
            </a:r>
            <a:r>
              <a:rPr lang="en-US" sz="3200"/>
              <a:t> </a:t>
            </a:r>
            <a:r>
              <a:rPr lang="sr-Cyrl-CS" sz="3200"/>
              <a:t>другим</a:t>
            </a:r>
            <a:r>
              <a:rPr lang="en-US" sz="3200"/>
              <a:t> </a:t>
            </a:r>
            <a:r>
              <a:rPr lang="sr-Cyrl-CS" sz="3200"/>
              <a:t>намирницама</a:t>
            </a:r>
            <a:r>
              <a:rPr lang="en-US" sz="3200"/>
              <a:t> </a:t>
            </a:r>
            <a:r>
              <a:rPr lang="sr-Cyrl-CS" sz="3200"/>
              <a:t>обезбеђују</a:t>
            </a:r>
            <a:r>
              <a:rPr lang="en-US" sz="3200"/>
              <a:t> </a:t>
            </a:r>
            <a:r>
              <a:rPr lang="sr-Cyrl-CS" sz="3200"/>
              <a:t>нормалан</a:t>
            </a:r>
            <a:r>
              <a:rPr lang="en-US" sz="3200"/>
              <a:t> </a:t>
            </a:r>
            <a:r>
              <a:rPr lang="sr-Cyrl-CS" sz="3200"/>
              <a:t>живот</a:t>
            </a:r>
            <a:r>
              <a:rPr lang="en-US" sz="3200"/>
              <a:t> </a:t>
            </a:r>
            <a:r>
              <a:rPr lang="sr-Cyrl-CS" sz="3200"/>
              <a:t>јединке.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xmlns="" val="30977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Под</a:t>
            </a:r>
            <a:r>
              <a:rPr lang="sr-Latn-CS" sz="3200" dirty="0"/>
              <a:t> </a:t>
            </a:r>
            <a:r>
              <a:rPr lang="sr-Cyrl-CS" sz="3200" dirty="0"/>
              <a:t>намирницама</a:t>
            </a:r>
            <a:r>
              <a:rPr lang="sr-Latn-CS" sz="3200" dirty="0"/>
              <a:t> </a:t>
            </a:r>
            <a:r>
              <a:rPr lang="sr-Cyrl-CS" sz="3200" dirty="0"/>
              <a:t>подразумева</a:t>
            </a:r>
            <a:r>
              <a:rPr lang="sr-Latn-CS" sz="3200" dirty="0"/>
              <a:t> </a:t>
            </a:r>
            <a:r>
              <a:rPr lang="sr-Cyrl-CS" sz="3200" dirty="0"/>
              <a:t>се</a:t>
            </a:r>
            <a:r>
              <a:rPr lang="sr-Latn-CS" sz="3200" dirty="0"/>
              <a:t> </a:t>
            </a:r>
            <a:r>
              <a:rPr lang="sr-Cyrl-CS" sz="3200" dirty="0"/>
              <a:t>све</a:t>
            </a:r>
            <a:r>
              <a:rPr lang="sr-Latn-CS" sz="3200" dirty="0"/>
              <a:t> </a:t>
            </a:r>
            <a:r>
              <a:rPr lang="sr-Cyrl-CS" sz="3200" dirty="0"/>
              <a:t>што</a:t>
            </a:r>
            <a:r>
              <a:rPr lang="sr-Latn-CS" sz="3200" dirty="0"/>
              <a:t> </a:t>
            </a:r>
            <a:r>
              <a:rPr lang="sr-Cyrl-CS" sz="3200" dirty="0"/>
              <a:t>се</a:t>
            </a:r>
            <a:r>
              <a:rPr lang="sr-Latn-CS" sz="3200" dirty="0"/>
              <a:t> </a:t>
            </a:r>
            <a:r>
              <a:rPr lang="sr-Cyrl-CS" sz="3200" dirty="0"/>
              <a:t>употребљава</a:t>
            </a:r>
            <a:r>
              <a:rPr lang="sr-Latn-CS" sz="3200" dirty="0"/>
              <a:t> </a:t>
            </a:r>
            <a:r>
              <a:rPr lang="sr-Cyrl-CS" sz="3200" dirty="0"/>
              <a:t>за</a:t>
            </a:r>
            <a:r>
              <a:rPr lang="sr-Latn-CS" sz="3200" dirty="0"/>
              <a:t> </a:t>
            </a:r>
            <a:r>
              <a:rPr lang="sr-Cyrl-CS" sz="3200" dirty="0"/>
              <a:t>храну</a:t>
            </a:r>
            <a:r>
              <a:rPr lang="sr-Latn-CS" sz="3200" dirty="0"/>
              <a:t> </a:t>
            </a:r>
            <a:r>
              <a:rPr lang="sr-Cyrl-CS" sz="3200" dirty="0"/>
              <a:t>или</a:t>
            </a:r>
            <a:r>
              <a:rPr lang="sr-Latn-CS" sz="3200" dirty="0"/>
              <a:t> </a:t>
            </a:r>
            <a:r>
              <a:rPr lang="sr-Cyrl-CS" sz="3200" dirty="0"/>
              <a:t>пиће</a:t>
            </a:r>
            <a:r>
              <a:rPr lang="sr-Latn-CS" sz="3200" dirty="0"/>
              <a:t> </a:t>
            </a:r>
            <a:r>
              <a:rPr lang="sr-Cyrl-CS" sz="3200" dirty="0"/>
              <a:t>у</a:t>
            </a:r>
            <a:r>
              <a:rPr lang="sr-Latn-CS" sz="3200" dirty="0"/>
              <a:t> </a:t>
            </a:r>
            <a:r>
              <a:rPr lang="sr-Cyrl-CS" sz="3200" dirty="0"/>
              <a:t>прерађеном</a:t>
            </a:r>
            <a:r>
              <a:rPr lang="sr-Latn-CS" sz="3200" dirty="0"/>
              <a:t> </a:t>
            </a:r>
            <a:r>
              <a:rPr lang="sr-Cyrl-CS" sz="3200" dirty="0"/>
              <a:t>или</a:t>
            </a:r>
            <a:r>
              <a:rPr lang="sr-Latn-CS" sz="3200" dirty="0"/>
              <a:t> </a:t>
            </a:r>
            <a:r>
              <a:rPr lang="sr-Cyrl-CS" sz="3200" dirty="0"/>
              <a:t>непрерађеном</a:t>
            </a:r>
            <a:r>
              <a:rPr lang="sr-Latn-CS" sz="3200" dirty="0"/>
              <a:t> </a:t>
            </a:r>
            <a:r>
              <a:rPr lang="sr-Cyrl-CS" sz="3200" dirty="0"/>
              <a:t>стању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вода</a:t>
            </a:r>
            <a:r>
              <a:rPr lang="sr-Latn-CS" sz="2800" dirty="0"/>
              <a:t> </a:t>
            </a:r>
            <a:endParaRPr lang="sr-Cyrl-RS" sz="28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сировине</a:t>
            </a:r>
            <a:r>
              <a:rPr lang="sr-Latn-CS" sz="2800" dirty="0"/>
              <a:t> </a:t>
            </a:r>
            <a:r>
              <a:rPr lang="sr-Cyrl-CS" sz="2800" dirty="0"/>
              <a:t>за</a:t>
            </a:r>
            <a:r>
              <a:rPr lang="sr-Latn-CS" sz="2800" dirty="0"/>
              <a:t> </a:t>
            </a:r>
            <a:r>
              <a:rPr lang="sr-Cyrl-CS" sz="2800" dirty="0"/>
              <a:t>производњу</a:t>
            </a:r>
            <a:r>
              <a:rPr lang="sr-Latn-CS" sz="2800" dirty="0"/>
              <a:t> </a:t>
            </a:r>
            <a:r>
              <a:rPr lang="sr-Cyrl-CS" sz="2800" dirty="0"/>
              <a:t>намирница</a:t>
            </a:r>
            <a:r>
              <a:rPr lang="sr-Latn-CS" sz="2800" dirty="0"/>
              <a:t>, </a:t>
            </a:r>
            <a:endParaRPr lang="sr-Cyrl-RS" sz="28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зачини</a:t>
            </a:r>
            <a:r>
              <a:rPr lang="sr-Latn-CS" sz="2800" dirty="0"/>
              <a:t>, </a:t>
            </a:r>
            <a:endParaRPr lang="sr-Cyrl-RS" sz="28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2800" dirty="0"/>
              <a:t>адитиви</a:t>
            </a: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 dirty="0"/>
          </a:p>
        </p:txBody>
      </p:sp>
    </p:spTree>
    <p:extLst>
      <p:ext uri="{BB962C8B-B14F-4D97-AF65-F5344CB8AC3E}">
        <p14:creationId xmlns:p14="http://schemas.microsoft.com/office/powerpoint/2010/main" xmlns="" val="35251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4220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u="sng"/>
              <a:t>Поделе</a:t>
            </a:r>
            <a:r>
              <a:rPr lang="sr-Latn-CS" sz="3200" b="1" u="sng"/>
              <a:t> </a:t>
            </a:r>
            <a:r>
              <a:rPr lang="sr-Cyrl-CS" sz="3200" b="1" u="sng"/>
              <a:t>намирница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68313" y="1458913"/>
            <a:ext cx="82296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/>
              <a:t>Пореклу</a:t>
            </a:r>
            <a:r>
              <a:rPr lang="sr-Latn-CS" sz="3200"/>
              <a:t> (</a:t>
            </a:r>
            <a:r>
              <a:rPr lang="sr-Cyrl-CS" sz="3200"/>
              <a:t>биљне</a:t>
            </a:r>
            <a:r>
              <a:rPr lang="sr-Latn-CS" sz="3200"/>
              <a:t>, </a:t>
            </a:r>
            <a:r>
              <a:rPr lang="sr-Cyrl-CS" sz="3200"/>
              <a:t>животињске</a:t>
            </a:r>
            <a:r>
              <a:rPr lang="sr-Latn-CS" sz="3200"/>
              <a:t>, </a:t>
            </a:r>
            <a:r>
              <a:rPr lang="sr-Cyrl-CS" sz="3200"/>
              <a:t>минералне</a:t>
            </a:r>
            <a:r>
              <a:rPr lang="sr-Latn-CS" sz="3200"/>
              <a:t>)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/>
              <a:t>Саставу</a:t>
            </a:r>
            <a:r>
              <a:rPr lang="sr-Latn-CS" sz="3200"/>
              <a:t> (</a:t>
            </a:r>
            <a:r>
              <a:rPr lang="sr-Cyrl-CS" sz="3200"/>
              <a:t>просте</a:t>
            </a:r>
            <a:r>
              <a:rPr lang="sr-Latn-CS" sz="3200"/>
              <a:t>, </a:t>
            </a:r>
            <a:r>
              <a:rPr lang="sr-Cyrl-CS" sz="3200"/>
              <a:t>сложене</a:t>
            </a:r>
            <a:r>
              <a:rPr lang="sr-Latn-CS" sz="3200"/>
              <a:t>)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/>
              <a:t>Улози</a:t>
            </a:r>
            <a:r>
              <a:rPr lang="sr-Latn-CS" sz="3200"/>
              <a:t> </a:t>
            </a:r>
            <a:r>
              <a:rPr lang="sr-Cyrl-CS" sz="3200"/>
              <a:t>у</a:t>
            </a:r>
            <a:r>
              <a:rPr lang="sr-Latn-CS" sz="3200"/>
              <a:t> </a:t>
            </a:r>
            <a:r>
              <a:rPr lang="sr-Cyrl-CS" sz="3200"/>
              <a:t>организму</a:t>
            </a:r>
            <a:r>
              <a:rPr lang="sr-Latn-CS" sz="3200"/>
              <a:t> (</a:t>
            </a:r>
            <a:r>
              <a:rPr lang="sr-Cyrl-CS" sz="3200"/>
              <a:t>енергетске</a:t>
            </a:r>
            <a:r>
              <a:rPr lang="sr-Latn-CS" sz="3200"/>
              <a:t>, </a:t>
            </a:r>
            <a:r>
              <a:rPr lang="sr-Cyrl-CS" sz="3200"/>
              <a:t>градивне</a:t>
            </a:r>
            <a:r>
              <a:rPr lang="sr-Latn-CS" sz="3200"/>
              <a:t>, </a:t>
            </a:r>
            <a:r>
              <a:rPr lang="sr-Cyrl-CS" sz="3200"/>
              <a:t>заштитне</a:t>
            </a:r>
            <a:r>
              <a:rPr lang="sr-Latn-CS" sz="3200"/>
              <a:t>)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/>
              <a:t>Физичком</a:t>
            </a:r>
            <a:r>
              <a:rPr lang="sr-Latn-CS" sz="3200"/>
              <a:t> </a:t>
            </a:r>
            <a:r>
              <a:rPr lang="sr-Cyrl-CS" sz="3200"/>
              <a:t>стању</a:t>
            </a:r>
            <a:r>
              <a:rPr lang="sr-Latn-CS" sz="3200"/>
              <a:t> (</a:t>
            </a:r>
            <a:r>
              <a:rPr lang="sr-Cyrl-CS" sz="3200"/>
              <a:t>течне</a:t>
            </a:r>
            <a:r>
              <a:rPr lang="sr-Latn-CS" sz="3200"/>
              <a:t>, </a:t>
            </a:r>
            <a:r>
              <a:rPr lang="sr-Cyrl-CS" sz="3200"/>
              <a:t>чврсте</a:t>
            </a:r>
            <a:r>
              <a:rPr lang="sr-Latn-CS" sz="3200"/>
              <a:t>, </a:t>
            </a:r>
            <a:r>
              <a:rPr lang="sr-Cyrl-CS" sz="3200"/>
              <a:t>получврсте</a:t>
            </a:r>
            <a:r>
              <a:rPr lang="sr-Latn-CS" sz="3200"/>
              <a:t>)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/>
              <a:t>Степену</a:t>
            </a:r>
            <a:r>
              <a:rPr lang="sr-Latn-CS" sz="3200"/>
              <a:t> </a:t>
            </a:r>
            <a:r>
              <a:rPr lang="sr-Cyrl-CS" sz="3200"/>
              <a:t>обрађености</a:t>
            </a:r>
            <a:r>
              <a:rPr lang="sr-Latn-CS" sz="3200"/>
              <a:t> (</a:t>
            </a:r>
            <a:r>
              <a:rPr lang="sr-Cyrl-CS" sz="3200"/>
              <a:t>сирове</a:t>
            </a:r>
            <a:r>
              <a:rPr lang="sr-Latn-CS" sz="3200"/>
              <a:t>, </a:t>
            </a:r>
            <a:r>
              <a:rPr lang="sr-Cyrl-CS" sz="3200"/>
              <a:t>полупрерађене</a:t>
            </a:r>
            <a:r>
              <a:rPr lang="sr-Latn-CS" sz="3200"/>
              <a:t> </a:t>
            </a:r>
            <a:r>
              <a:rPr lang="sr-Cyrl-CS" sz="3200"/>
              <a:t>и</a:t>
            </a:r>
            <a:r>
              <a:rPr lang="sr-Latn-CS" sz="3200"/>
              <a:t> </a:t>
            </a:r>
            <a:r>
              <a:rPr lang="sr-Cyrl-CS" sz="3200"/>
              <a:t>прерађене</a:t>
            </a:r>
            <a:r>
              <a:rPr lang="sr-Latn-CS" sz="3200"/>
              <a:t>)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xmlns="" val="29500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2252663" y="769938"/>
            <a:ext cx="68913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 u="sng"/>
              <a:t>Намирнице-подела</a:t>
            </a:r>
            <a:endParaRPr lang="en-US" sz="3200" b="1" u="sng"/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468313" y="1196975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1. Биљног порекла-биљне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Житарице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житарица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Воће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поврће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воћа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поврћа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Зачини</a:t>
            </a:r>
            <a:r>
              <a:rPr lang="sr-Latn-CS" sz="2000" b="1"/>
              <a:t>, </a:t>
            </a:r>
            <a:r>
              <a:rPr lang="sr-Cyrl-CS" sz="2000" b="1"/>
              <a:t>чајеви</a:t>
            </a:r>
            <a:r>
              <a:rPr lang="sr-Latn-CS" sz="2000" b="1"/>
              <a:t>, </a:t>
            </a:r>
            <a:r>
              <a:rPr lang="sr-Cyrl-CS" sz="2000" b="1"/>
              <a:t>кафа</a:t>
            </a:r>
            <a:r>
              <a:rPr lang="sr-Latn-CS" sz="2000" b="1"/>
              <a:t>, </a:t>
            </a:r>
            <a:r>
              <a:rPr lang="sr-Cyrl-CS" sz="2000" b="1"/>
              <a:t>какао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/>
              <a:t>Гљиве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2. Животињског порекла-анималне, животињске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Млеко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млечни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Месо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производи</a:t>
            </a:r>
            <a:r>
              <a:rPr lang="sr-Latn-CS" sz="2000" b="1"/>
              <a:t> </a:t>
            </a:r>
            <a:r>
              <a:rPr lang="sr-Cyrl-CS" sz="2000" b="1"/>
              <a:t>од</a:t>
            </a:r>
            <a:r>
              <a:rPr lang="sr-Latn-CS" sz="2000" b="1"/>
              <a:t> </a:t>
            </a:r>
            <a:r>
              <a:rPr lang="sr-Cyrl-CS" sz="2000" b="1"/>
              <a:t>меса</a:t>
            </a:r>
            <a:r>
              <a:rPr lang="sr-Latn-CS" sz="2000" b="1"/>
              <a:t>, </a:t>
            </a:r>
            <a:r>
              <a:rPr lang="sr-Cyrl-CS" sz="2000" b="1"/>
              <a:t>дивљач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Рибе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/>
              <a:t>Јаја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3. Минералног порекла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q"/>
            </a:pPr>
            <a:r>
              <a:rPr lang="sr-Cyrl-CS" sz="2000" b="1"/>
              <a:t>Со</a:t>
            </a:r>
            <a:r>
              <a:rPr lang="sr-Latn-CS" sz="2000" b="1"/>
              <a:t> </a:t>
            </a:r>
            <a:r>
              <a:rPr lang="sr-Cyrl-CS" sz="2000" b="1"/>
              <a:t>за</a:t>
            </a:r>
            <a:r>
              <a:rPr lang="sr-Latn-CS" sz="2000" b="1"/>
              <a:t> </a:t>
            </a:r>
            <a:r>
              <a:rPr lang="sr-Cyrl-CS" sz="2000" b="1"/>
              <a:t>људску</a:t>
            </a:r>
            <a:r>
              <a:rPr lang="sr-Latn-CS" sz="2000" b="1"/>
              <a:t> </a:t>
            </a:r>
            <a:r>
              <a:rPr lang="sr-Cyrl-CS" sz="2000" b="1"/>
              <a:t>употребу</a:t>
            </a:r>
            <a:endParaRPr lang="sr-Latn-CS" sz="2000" b="1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/>
              <a:t>*Напици</a:t>
            </a:r>
            <a:endParaRPr lang="sr-Latn-CS" sz="2000" b="1" u="sng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Courier New" pitchFamily="49" charset="0"/>
              <a:buChar char="o"/>
            </a:pPr>
            <a:r>
              <a:rPr lang="sr-Cyrl-CS" sz="2000" b="1"/>
              <a:t>Пића: безалкохолна</a:t>
            </a:r>
            <a:r>
              <a:rPr lang="sr-Latn-CS" sz="2000" b="1"/>
              <a:t> </a:t>
            </a:r>
            <a:r>
              <a:rPr lang="sr-Cyrl-CS" sz="2000" b="1"/>
              <a:t>и</a:t>
            </a:r>
            <a:r>
              <a:rPr lang="sr-Latn-CS" sz="2000" b="1"/>
              <a:t> </a:t>
            </a:r>
            <a:r>
              <a:rPr lang="sr-Cyrl-CS" sz="2000" b="1"/>
              <a:t>алкохолна</a:t>
            </a:r>
            <a:r>
              <a:rPr lang="sr-Latn-CS" sz="2000" b="1"/>
              <a:t> 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xmlns="" val="1945114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403350" y="1916113"/>
            <a:ext cx="52260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u="sng" dirty="0"/>
              <a:t>Новије</a:t>
            </a:r>
            <a:r>
              <a:rPr lang="sr-Latn-CS" sz="3200" b="1" u="sng" dirty="0"/>
              <a:t> </a:t>
            </a:r>
            <a:r>
              <a:rPr lang="sr-Cyrl-CS" sz="3200" b="1" u="sng" dirty="0"/>
              <a:t>врсте</a:t>
            </a:r>
            <a:r>
              <a:rPr lang="sr-Latn-CS" sz="3200" b="1" u="sng" dirty="0"/>
              <a:t> </a:t>
            </a:r>
            <a:r>
              <a:rPr lang="sr-Cyrl-CS" sz="3200" b="1" u="sng" dirty="0"/>
              <a:t>намирница</a:t>
            </a:r>
            <a:endParaRPr lang="en-US" sz="3200" b="1" u="sng" dirty="0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684213" y="3284538"/>
            <a:ext cx="8229600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 b="1" u="sng" dirty="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 smtClean="0"/>
              <a:t>Функционална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храна</a:t>
            </a:r>
            <a:endParaRPr lang="sr-Latn-CS" sz="32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 smtClean="0"/>
              <a:t>Дијететски</a:t>
            </a:r>
            <a:r>
              <a:rPr lang="sr-Latn-CS" sz="3200" b="1" dirty="0" smtClean="0"/>
              <a:t> </a:t>
            </a:r>
            <a:r>
              <a:rPr lang="sr-Cyrl-RS" sz="3200" b="1" dirty="0" smtClean="0"/>
              <a:t>производи</a:t>
            </a:r>
            <a:endParaRPr lang="sr-Latn-CS" sz="32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/>
              <a:t>Дијететски</a:t>
            </a:r>
            <a:r>
              <a:rPr lang="sr-Latn-CS" sz="3200" b="1" dirty="0"/>
              <a:t> </a:t>
            </a:r>
            <a:r>
              <a:rPr lang="sr-Cyrl-CS" sz="3200" b="1" dirty="0"/>
              <a:t>суплементи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933010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836613"/>
            <a:ext cx="7200900" cy="784225"/>
          </a:xfrm>
        </p:spPr>
        <p:txBody>
          <a:bodyPr/>
          <a:lstStyle/>
          <a:p>
            <a:pPr eaLnBrk="1" hangingPunct="1"/>
            <a:r>
              <a:rPr lang="sr-Cyrl-CS" sz="3200" smtClean="0"/>
              <a:t>Функционална храна-намирнице</a:t>
            </a:r>
            <a:endParaRPr lang="en-US" sz="320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84467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smtClean="0"/>
              <a:t>Најчешће</a:t>
            </a:r>
            <a:r>
              <a:rPr lang="sr-Latn-CS" sz="2800" smtClean="0"/>
              <a:t> </a:t>
            </a:r>
            <a:r>
              <a:rPr lang="sr-Cyrl-CS" sz="2800" smtClean="0"/>
              <a:t>храна</a:t>
            </a:r>
            <a:r>
              <a:rPr lang="sr-Latn-CS" sz="2800" smtClean="0"/>
              <a:t> </a:t>
            </a:r>
            <a:r>
              <a:rPr lang="sr-Cyrl-CS" sz="2800" smtClean="0"/>
              <a:t>којој</a:t>
            </a:r>
            <a:r>
              <a:rPr lang="sr-Latn-CS" sz="2800" smtClean="0"/>
              <a:t> </a:t>
            </a:r>
            <a:r>
              <a:rPr lang="sr-Cyrl-CS" sz="2800" smtClean="0"/>
              <a:t>је</a:t>
            </a:r>
            <a:r>
              <a:rPr lang="sr-Latn-CS" sz="2800" smtClean="0"/>
              <a:t> </a:t>
            </a:r>
            <a:r>
              <a:rPr lang="sr-Cyrl-CS" sz="2800" smtClean="0"/>
              <a:t>неки</a:t>
            </a:r>
            <a:r>
              <a:rPr lang="sr-Latn-CS" sz="2800" smtClean="0"/>
              <a:t> </a:t>
            </a:r>
            <a:r>
              <a:rPr lang="sr-Cyrl-CS" sz="2800" smtClean="0"/>
              <a:t>од</a:t>
            </a:r>
            <a:r>
              <a:rPr lang="sr-Latn-CS" sz="2800" smtClean="0"/>
              <a:t> </a:t>
            </a:r>
            <a:r>
              <a:rPr lang="sr-Cyrl-RS" sz="2800" smtClean="0"/>
              <a:t>природно присутних </a:t>
            </a:r>
            <a:r>
              <a:rPr lang="sr-Cyrl-CS" sz="2800" smtClean="0"/>
              <a:t>састојака</a:t>
            </a:r>
            <a:r>
              <a:rPr lang="sr-Latn-CS" sz="2800" smtClean="0"/>
              <a:t> </a:t>
            </a:r>
            <a:r>
              <a:rPr lang="sr-Cyrl-CS" sz="2800" smtClean="0"/>
              <a:t>одузет</a:t>
            </a:r>
            <a:r>
              <a:rPr lang="sr-Latn-CS" sz="2800" smtClean="0"/>
              <a:t> </a:t>
            </a:r>
            <a:r>
              <a:rPr lang="sr-Cyrl-CS" sz="2800" smtClean="0"/>
              <a:t>или</a:t>
            </a:r>
            <a:r>
              <a:rPr lang="sr-Latn-CS" sz="2800" smtClean="0"/>
              <a:t> </a:t>
            </a:r>
            <a:r>
              <a:rPr lang="sr-Cyrl-CS" sz="2800" smtClean="0"/>
              <a:t>додат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Увек</a:t>
            </a:r>
            <a:r>
              <a:rPr lang="en-US" sz="2800" smtClean="0"/>
              <a:t> </a:t>
            </a:r>
            <a:r>
              <a:rPr lang="sr-Cyrl-CS" sz="2800" smtClean="0"/>
              <a:t>у</a:t>
            </a:r>
            <a:r>
              <a:rPr lang="en-US" sz="2800" smtClean="0"/>
              <a:t> </a:t>
            </a:r>
            <a:r>
              <a:rPr lang="sr-Cyrl-CS" sz="2800" smtClean="0"/>
              <a:t>облику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Храна</a:t>
            </a:r>
            <a:r>
              <a:rPr lang="en-US" sz="2800" smtClean="0"/>
              <a:t> </a:t>
            </a:r>
            <a:r>
              <a:rPr lang="sr-Cyrl-CS" sz="2800" smtClean="0"/>
              <a:t>која</a:t>
            </a:r>
            <a:r>
              <a:rPr lang="en-US" sz="2800" smtClean="0"/>
              <a:t> </a:t>
            </a:r>
            <a:r>
              <a:rPr lang="sr-Cyrl-CS" sz="2800" smtClean="0"/>
              <a:t>поред</a:t>
            </a:r>
            <a:r>
              <a:rPr lang="en-US" sz="2800" smtClean="0"/>
              <a:t> </a:t>
            </a:r>
            <a:r>
              <a:rPr lang="sr-Cyrl-CS" sz="2800" smtClean="0"/>
              <a:t>нутритивних</a:t>
            </a:r>
            <a:r>
              <a:rPr lang="en-US" sz="2800" smtClean="0"/>
              <a:t> </a:t>
            </a:r>
            <a:r>
              <a:rPr lang="sr-Cyrl-CS" sz="2800" smtClean="0"/>
              <a:t>ефеката</a:t>
            </a:r>
            <a:r>
              <a:rPr lang="en-US" sz="2800" smtClean="0"/>
              <a:t> </a:t>
            </a:r>
            <a:r>
              <a:rPr lang="sr-Cyrl-CS" sz="2800" smtClean="0"/>
              <a:t>има</a:t>
            </a:r>
            <a:r>
              <a:rPr lang="en-US" sz="2800" smtClean="0"/>
              <a:t> </a:t>
            </a:r>
            <a:r>
              <a:rPr lang="sr-Cyrl-CS" sz="2800" smtClean="0"/>
              <a:t>научно доказано</a:t>
            </a:r>
            <a:r>
              <a:rPr lang="en-US" sz="2800" smtClean="0"/>
              <a:t>, </a:t>
            </a: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на</a:t>
            </a:r>
            <a:r>
              <a:rPr lang="en-US" sz="2800" smtClean="0"/>
              <a:t> </a:t>
            </a:r>
            <a:r>
              <a:rPr lang="sr-Cyrl-CS" sz="2800" smtClean="0"/>
              <a:t>одређене</a:t>
            </a:r>
            <a:r>
              <a:rPr lang="en-US" sz="2800" smtClean="0"/>
              <a:t> </a:t>
            </a:r>
            <a:r>
              <a:rPr lang="sr-Cyrl-CS" sz="2800" smtClean="0"/>
              <a:t>функције</a:t>
            </a:r>
            <a:r>
              <a:rPr lang="en-US" sz="2800" smtClean="0"/>
              <a:t> </a:t>
            </a:r>
            <a:r>
              <a:rPr lang="sr-Cyrl-CS" sz="2800" smtClean="0"/>
              <a:t>организма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буде</a:t>
            </a:r>
            <a:r>
              <a:rPr lang="en-US" sz="2800" smtClean="0"/>
              <a:t> </a:t>
            </a:r>
            <a:r>
              <a:rPr lang="sr-Cyrl-CS" sz="2800" smtClean="0"/>
              <a:t>научно</a:t>
            </a:r>
            <a:r>
              <a:rPr lang="en-US" sz="2800" smtClean="0"/>
              <a:t> </a:t>
            </a:r>
            <a:r>
              <a:rPr lang="sr-Cyrl-CS" sz="2800" smtClean="0"/>
              <a:t>потврђено</a:t>
            </a: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Позитивно</a:t>
            </a:r>
            <a:r>
              <a:rPr lang="en-US" sz="2800" smtClean="0"/>
              <a:t> </a:t>
            </a:r>
            <a:r>
              <a:rPr lang="sr-Cyrl-CS" sz="2800" smtClean="0"/>
              <a:t>дејство</a:t>
            </a:r>
            <a:r>
              <a:rPr lang="en-US" sz="2800" smtClean="0"/>
              <a:t> </a:t>
            </a:r>
            <a:r>
              <a:rPr lang="sr-Cyrl-CS" sz="2800" smtClean="0"/>
              <a:t>мора</a:t>
            </a:r>
            <a:r>
              <a:rPr lang="en-US" sz="2800" smtClean="0"/>
              <a:t> </a:t>
            </a:r>
            <a:r>
              <a:rPr lang="sr-Cyrl-CS" sz="2800" smtClean="0"/>
              <a:t>да</a:t>
            </a:r>
            <a:r>
              <a:rPr lang="en-US" sz="2800" smtClean="0"/>
              <a:t> </a:t>
            </a:r>
            <a:r>
              <a:rPr lang="sr-Cyrl-CS" sz="2800" smtClean="0"/>
              <a:t>се</a:t>
            </a:r>
            <a:r>
              <a:rPr lang="en-US" sz="2800" smtClean="0"/>
              <a:t> </a:t>
            </a:r>
            <a:r>
              <a:rPr lang="sr-Cyrl-CS" sz="2800" smtClean="0"/>
              <a:t>јави</a:t>
            </a:r>
            <a:r>
              <a:rPr lang="en-US" sz="2800" smtClean="0"/>
              <a:t> </a:t>
            </a:r>
            <a:r>
              <a:rPr lang="sr-Cyrl-CS" sz="2800" smtClean="0"/>
              <a:t>конзумирањем</a:t>
            </a:r>
            <a:r>
              <a:rPr lang="en-US" sz="2800" smtClean="0"/>
              <a:t> </a:t>
            </a:r>
            <a:r>
              <a:rPr lang="sr-Cyrl-CS" sz="2800" smtClean="0"/>
              <a:t>уобичајене</a:t>
            </a:r>
            <a:r>
              <a:rPr lang="en-US" sz="2800" smtClean="0"/>
              <a:t> </a:t>
            </a:r>
            <a:r>
              <a:rPr lang="sr-Cyrl-CS" sz="2800" smtClean="0"/>
              <a:t>количине</a:t>
            </a:r>
            <a:r>
              <a:rPr lang="en-US" sz="2800" smtClean="0"/>
              <a:t> </a:t>
            </a:r>
            <a:r>
              <a:rPr lang="sr-Cyrl-CS" sz="2800" smtClean="0"/>
              <a:t>хране</a:t>
            </a:r>
            <a:r>
              <a:rPr lang="en-US" sz="2800" smtClean="0"/>
              <a:t> </a:t>
            </a:r>
            <a:endParaRPr lang="sr-Latn-CS" sz="2800" smtClean="0"/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xmlns="" val="6866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772400" cy="712788"/>
          </a:xfrm>
        </p:spPr>
        <p:txBody>
          <a:bodyPr/>
          <a:lstStyle/>
          <a:p>
            <a:pPr eaLnBrk="1" hangingPunct="1"/>
            <a:r>
              <a:rPr lang="sr-Cyrl-CS" sz="3200" smtClean="0">
                <a:solidFill>
                  <a:srgbClr val="A50021"/>
                </a:solidFill>
              </a:rPr>
              <a:t>Дијететске</a:t>
            </a:r>
            <a:r>
              <a:rPr lang="sr-Latn-CS" sz="3200" smtClean="0">
                <a:solidFill>
                  <a:srgbClr val="A50021"/>
                </a:solidFill>
              </a:rPr>
              <a:t> </a:t>
            </a:r>
            <a:r>
              <a:rPr lang="sr-Cyrl-CS" sz="3200" smtClean="0">
                <a:solidFill>
                  <a:srgbClr val="A50021"/>
                </a:solidFill>
              </a:rPr>
              <a:t>намирнице</a:t>
            </a:r>
            <a:endParaRPr lang="en-US" sz="3200" smtClean="0">
              <a:solidFill>
                <a:srgbClr val="A5002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628775"/>
            <a:ext cx="7796212" cy="4587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3000" smtClean="0"/>
              <a:t> су намирнице</a:t>
            </a:r>
            <a:r>
              <a:rPr lang="en-US" sz="3000" smtClean="0"/>
              <a:t> </a:t>
            </a:r>
            <a:r>
              <a:rPr lang="sr-Cyrl-CS" sz="3000" smtClean="0"/>
              <a:t>измењеног хемијског</a:t>
            </a:r>
            <a:r>
              <a:rPr lang="sr-Latn-CS" sz="3000" smtClean="0"/>
              <a:t> </a:t>
            </a:r>
            <a:r>
              <a:rPr lang="sr-Cyrl-CS" sz="3000" smtClean="0"/>
              <a:t>састава</a:t>
            </a:r>
            <a:r>
              <a:rPr lang="sr-Latn-CS" sz="3000" smtClean="0"/>
              <a:t> </a:t>
            </a:r>
            <a:r>
              <a:rPr lang="sr-Cyrl-CS" sz="3000" smtClean="0"/>
              <a:t>намењене</a:t>
            </a:r>
            <a:r>
              <a:rPr lang="en-US" sz="3000" smtClean="0"/>
              <a:t> </a:t>
            </a:r>
            <a:r>
              <a:rPr lang="sr-Cyrl-CS" sz="3000" smtClean="0"/>
              <a:t>особама</a:t>
            </a:r>
            <a:r>
              <a:rPr lang="en-US" sz="3000" smtClean="0"/>
              <a:t> </a:t>
            </a:r>
            <a:r>
              <a:rPr lang="sr-Cyrl-CS" sz="3000" smtClean="0"/>
              <a:t>са</a:t>
            </a:r>
            <a:r>
              <a:rPr lang="en-US" sz="3000" smtClean="0"/>
              <a:t> </a:t>
            </a:r>
            <a:r>
              <a:rPr lang="sr-Cyrl-CS" sz="3000" smtClean="0"/>
              <a:t>посебним</a:t>
            </a:r>
            <a:r>
              <a:rPr lang="en-US" sz="3000" smtClean="0"/>
              <a:t> </a:t>
            </a:r>
            <a:r>
              <a:rPr lang="sr-Cyrl-CS" sz="3000" smtClean="0"/>
              <a:t>потребама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000" smtClean="0"/>
              <a:t>Могу бити: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бебе</a:t>
            </a:r>
            <a:r>
              <a:rPr lang="en-US" sz="3000" smtClean="0"/>
              <a:t> </a:t>
            </a:r>
            <a:r>
              <a:rPr lang="sr-Cyrl-CS" sz="3000" smtClean="0"/>
              <a:t>и</a:t>
            </a:r>
            <a:r>
              <a:rPr lang="en-US" sz="3000" smtClean="0"/>
              <a:t> </a:t>
            </a:r>
            <a:r>
              <a:rPr lang="sr-Cyrl-CS" sz="3000" smtClean="0"/>
              <a:t>малу</a:t>
            </a:r>
            <a:r>
              <a:rPr lang="en-US" sz="3000" smtClean="0"/>
              <a:t> </a:t>
            </a:r>
            <a:r>
              <a:rPr lang="sr-Cyrl-CS" sz="3000" smtClean="0"/>
              <a:t>децу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 </a:t>
            </a:r>
            <a:r>
              <a:rPr lang="sr-Cyrl-CS" sz="3000" smtClean="0"/>
              <a:t>смањене</a:t>
            </a:r>
            <a:r>
              <a:rPr lang="en-US" sz="3000" smtClean="0"/>
              <a:t> </a:t>
            </a:r>
            <a:r>
              <a:rPr lang="sr-Cyrl-CS" sz="3000" smtClean="0"/>
              <a:t>енергетске</a:t>
            </a:r>
            <a:r>
              <a:rPr lang="en-US" sz="3000" smtClean="0"/>
              <a:t> </a:t>
            </a:r>
            <a:r>
              <a:rPr lang="sr-Cyrl-CS" sz="3000" smtClean="0"/>
              <a:t>вредности</a:t>
            </a:r>
            <a:r>
              <a:rPr lang="en-US" sz="3000" smtClean="0"/>
              <a:t> </a:t>
            </a:r>
            <a:r>
              <a:rPr lang="sr-Cyrl-CS" sz="3000" smtClean="0"/>
              <a:t>намењена</a:t>
            </a:r>
            <a:r>
              <a:rPr lang="en-US" sz="3000" smtClean="0"/>
              <a:t> </a:t>
            </a:r>
            <a:r>
              <a:rPr lang="sr-Cyrl-CS" sz="3000" smtClean="0"/>
              <a:t>особама</a:t>
            </a:r>
            <a:r>
              <a:rPr lang="en-US" sz="3000" smtClean="0"/>
              <a:t> </a:t>
            </a:r>
            <a:r>
              <a:rPr lang="sr-Cyrl-CS" sz="3000" smtClean="0"/>
              <a:t>које</a:t>
            </a:r>
            <a:r>
              <a:rPr lang="en-US" sz="3000" smtClean="0"/>
              <a:t> </a:t>
            </a:r>
            <a:r>
              <a:rPr lang="sr-Cyrl-CS" sz="3000" smtClean="0"/>
              <a:t>треба</a:t>
            </a:r>
            <a:r>
              <a:rPr lang="en-US" sz="3000" smtClean="0"/>
              <a:t> </a:t>
            </a:r>
            <a:r>
              <a:rPr lang="sr-Cyrl-CS" sz="3000" smtClean="0"/>
              <a:t>да</a:t>
            </a:r>
            <a:r>
              <a:rPr lang="en-US" sz="3000" smtClean="0"/>
              <a:t> </a:t>
            </a:r>
            <a:r>
              <a:rPr lang="sr-Cyrl-CS" sz="3000" smtClean="0"/>
              <a:t>редукују</a:t>
            </a:r>
            <a:r>
              <a:rPr lang="en-US" sz="3000" smtClean="0"/>
              <a:t> </a:t>
            </a:r>
            <a:r>
              <a:rPr lang="sr-Cyrl-CS" sz="3000" smtClean="0"/>
              <a:t>телесну</a:t>
            </a:r>
            <a:r>
              <a:rPr lang="en-US" sz="3000" smtClean="0"/>
              <a:t> </a:t>
            </a:r>
            <a:r>
              <a:rPr lang="sr-Cyrl-CS" sz="3000" smtClean="0"/>
              <a:t>масу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спортисте</a:t>
            </a:r>
            <a:endParaRPr lang="en-US" sz="300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smtClean="0"/>
              <a:t>храна</a:t>
            </a:r>
            <a:r>
              <a:rPr lang="en-US" sz="3000" smtClean="0"/>
              <a:t> </a:t>
            </a:r>
            <a:r>
              <a:rPr lang="sr-Cyrl-CS" sz="3000" smtClean="0"/>
              <a:t>за</a:t>
            </a:r>
            <a:r>
              <a:rPr lang="en-US" sz="3000" smtClean="0"/>
              <a:t> </a:t>
            </a:r>
            <a:r>
              <a:rPr lang="sr-Cyrl-CS" sz="3000" smtClean="0"/>
              <a:t>посебне</a:t>
            </a:r>
            <a:r>
              <a:rPr lang="en-US" sz="3000" smtClean="0"/>
              <a:t> </a:t>
            </a:r>
            <a:r>
              <a:rPr lang="sr-Cyrl-CS" sz="3000" smtClean="0"/>
              <a:t>медицинске</a:t>
            </a:r>
            <a:r>
              <a:rPr lang="en-US" sz="3000" smtClean="0"/>
              <a:t> </a:t>
            </a:r>
            <a:r>
              <a:rPr lang="sr-Cyrl-CS" sz="3000" smtClean="0"/>
              <a:t>намене</a:t>
            </a:r>
            <a:endParaRPr lang="en-US" sz="3000" smtClean="0"/>
          </a:p>
          <a:p>
            <a:pPr eaLnBrk="1" hangingPunct="1">
              <a:lnSpc>
                <a:spcPct val="80000"/>
              </a:lnSpc>
            </a:pPr>
            <a:endParaRPr lang="en-US" sz="300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4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5"/>
          <p:cNvSpPr>
            <a:spLocks noChangeArrowheads="1"/>
          </p:cNvSpPr>
          <p:nvPr/>
        </p:nvSpPr>
        <p:spPr bwMode="auto">
          <a:xfrm>
            <a:off x="3638550" y="0"/>
            <a:ext cx="2590800" cy="1104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7" name="AutoShape 6"/>
          <p:cNvSpPr>
            <a:spLocks noChangeArrowheads="1"/>
          </p:cNvSpPr>
          <p:nvPr/>
        </p:nvSpPr>
        <p:spPr bwMode="auto">
          <a:xfrm>
            <a:off x="3143250" y="0"/>
            <a:ext cx="2343150" cy="10477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8" name="AutoShape 7"/>
          <p:cNvSpPr>
            <a:spLocks noChangeArrowheads="1"/>
          </p:cNvSpPr>
          <p:nvPr/>
        </p:nvSpPr>
        <p:spPr bwMode="auto">
          <a:xfrm>
            <a:off x="3086100" y="247650"/>
            <a:ext cx="2647950" cy="8763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1749" name="AutoShape 8"/>
          <p:cNvSpPr>
            <a:spLocks noChangeArrowheads="1"/>
          </p:cNvSpPr>
          <p:nvPr/>
        </p:nvSpPr>
        <p:spPr bwMode="auto">
          <a:xfrm>
            <a:off x="5248310" y="5219744"/>
            <a:ext cx="3173412" cy="36492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200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Cyrl-CS" b="1" dirty="0" smtClean="0">
                <a:solidFill>
                  <a:schemeClr val="bg1"/>
                </a:solidFill>
              </a:rPr>
              <a:t>формуле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sr-Cyrl-RS" b="1" dirty="0" smtClean="0">
                <a:solidFill>
                  <a:schemeClr val="bg1"/>
                </a:solidFill>
              </a:rPr>
              <a:t>за одојчад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0" name="AutoShape 9"/>
          <p:cNvSpPr>
            <a:spLocks noChangeArrowheads="1"/>
          </p:cNvSpPr>
          <p:nvPr/>
        </p:nvSpPr>
        <p:spPr bwMode="auto">
          <a:xfrm>
            <a:off x="5235575" y="4209819"/>
            <a:ext cx="3624263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CS" b="1" dirty="0">
                <a:solidFill>
                  <a:srgbClr val="FFFFCC"/>
                </a:solidFill>
              </a:rPr>
              <a:t>Храна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за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одојчад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и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малу</a:t>
            </a:r>
            <a:r>
              <a:rPr lang="sl-SI" b="1" dirty="0">
                <a:solidFill>
                  <a:srgbClr val="FFFFCC"/>
                </a:solidFill>
              </a:rPr>
              <a:t> </a:t>
            </a:r>
            <a:r>
              <a:rPr lang="sr-Cyrl-CS" b="1" dirty="0">
                <a:solidFill>
                  <a:srgbClr val="FFFFCC"/>
                </a:solidFill>
              </a:rPr>
              <a:t>децу</a:t>
            </a:r>
            <a:endParaRPr lang="en-US" b="1" dirty="0">
              <a:solidFill>
                <a:srgbClr val="FFFFCC"/>
              </a:solidFill>
            </a:endParaRPr>
          </a:p>
        </p:txBody>
      </p:sp>
      <p:sp>
        <p:nvSpPr>
          <p:cNvPr id="31751" name="AutoShape 10"/>
          <p:cNvSpPr>
            <a:spLocks noChangeArrowheads="1"/>
          </p:cNvSpPr>
          <p:nvPr/>
        </p:nvSpPr>
        <p:spPr bwMode="auto">
          <a:xfrm>
            <a:off x="3053808" y="575569"/>
            <a:ext cx="2282825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1818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посебне медицинске намене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2" name="AutoShape 11"/>
          <p:cNvSpPr>
            <a:spLocks noChangeArrowheads="1"/>
          </p:cNvSpPr>
          <p:nvPr/>
        </p:nvSpPr>
        <p:spPr bwMode="auto">
          <a:xfrm>
            <a:off x="5734050" y="1158586"/>
            <a:ext cx="3125788" cy="6254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храна за особе на дијети за мршављење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3" name="AutoShape 12"/>
          <p:cNvSpPr>
            <a:spLocks noChangeArrowheads="1"/>
          </p:cNvSpPr>
          <p:nvPr/>
        </p:nvSpPr>
        <p:spPr bwMode="auto">
          <a:xfrm>
            <a:off x="2297483" y="5584667"/>
            <a:ext cx="2690812" cy="598604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92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Latn-RS" dirty="0">
                <a:solidFill>
                  <a:schemeClr val="bg1"/>
                </a:solidFill>
              </a:rPr>
              <a:t>додаци исхрани (дијететски суплементи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5" name="Text Box 18"/>
          <p:cNvSpPr txBox="1">
            <a:spLocks noChangeArrowheads="1"/>
          </p:cNvSpPr>
          <p:nvPr/>
        </p:nvSpPr>
        <p:spPr bwMode="auto">
          <a:xfrm>
            <a:off x="3260725" y="141922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2008981" y="2420888"/>
            <a:ext cx="4611688" cy="164465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ДИЈЕТЕТСКА</a:t>
            </a:r>
            <a:endParaRPr lang="sl-SI" sz="28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50000"/>
              </a:spcBef>
              <a:defRPr/>
            </a:pPr>
            <a:r>
              <a:rPr lang="sr-Cyrl-CS" sz="2800" b="1" dirty="0">
                <a:solidFill>
                  <a:srgbClr val="FFFFCC"/>
                </a:solidFill>
              </a:rPr>
              <a:t>ХРАНА</a:t>
            </a:r>
            <a:endParaRPr lang="en-US" sz="2800" b="1" dirty="0">
              <a:solidFill>
                <a:srgbClr val="FFFFC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259302" y="4209819"/>
            <a:ext cx="3383587" cy="7762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храна за особе интолерантне на глутен</a:t>
            </a:r>
          </a:p>
        </p:txBody>
      </p:sp>
      <p:sp>
        <p:nvSpPr>
          <p:cNvPr id="6" name="Oval 5"/>
          <p:cNvSpPr/>
          <p:nvPr/>
        </p:nvSpPr>
        <p:spPr>
          <a:xfrm>
            <a:off x="259302" y="1490532"/>
            <a:ext cx="2160240" cy="10982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/>
              <a:t>замене за со за људску исхрану</a:t>
            </a:r>
          </a:p>
        </p:txBody>
      </p:sp>
    </p:spTree>
    <p:extLst>
      <p:ext uri="{BB962C8B-B14F-4D97-AF65-F5344CB8AC3E}">
        <p14:creationId xmlns:p14="http://schemas.microsoft.com/office/powerpoint/2010/main" xmlns="" val="164218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250825" y="404813"/>
            <a:ext cx="8642350" cy="6370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indent="2746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r-Latn-CS" sz="2400" dirty="0">
              <a:solidFill>
                <a:srgbClr val="FFFFCC"/>
              </a:solidFill>
            </a:endParaRPr>
          </a:p>
          <a:p>
            <a:pPr eaLnBrk="1" hangingPunct="1"/>
            <a:endParaRPr lang="en-US" sz="2400" dirty="0"/>
          </a:p>
          <a:p>
            <a:pPr algn="ctr" eaLnBrk="1" hangingPunct="1"/>
            <a:r>
              <a:rPr lang="sr-Cyrl-CS" sz="2400" dirty="0"/>
              <a:t>Храна</a:t>
            </a:r>
            <a:r>
              <a:rPr lang="en-US" sz="2400" dirty="0"/>
              <a:t> </a:t>
            </a:r>
            <a:r>
              <a:rPr lang="sr-Cyrl-CS" sz="2400" dirty="0"/>
              <a:t>човеку</a:t>
            </a:r>
            <a:r>
              <a:rPr lang="en-US" sz="2400" dirty="0"/>
              <a:t> </a:t>
            </a:r>
            <a:r>
              <a:rPr lang="sr-Cyrl-CS" sz="2400" dirty="0"/>
              <a:t>обезбеђује</a:t>
            </a:r>
            <a:r>
              <a:rPr lang="en-US" sz="2400" dirty="0"/>
              <a:t>:</a:t>
            </a:r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/>
              <a:t>1. структуру</a:t>
            </a:r>
            <a:r>
              <a:rPr lang="en-US" sz="2400" dirty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/>
              <a:t>изградњу</a:t>
            </a:r>
            <a:r>
              <a:rPr lang="en-US" sz="2400" dirty="0"/>
              <a:t> </a:t>
            </a:r>
            <a:r>
              <a:rPr lang="sr-Cyrl-CS" sz="2400" dirty="0"/>
              <a:t>ћелија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ткива</a:t>
            </a:r>
            <a:r>
              <a:rPr lang="en-US" sz="2400" dirty="0"/>
              <a:t>, </a:t>
            </a:r>
            <a:r>
              <a:rPr lang="sr-Cyrl-CS" sz="2400" dirty="0"/>
              <a:t>раст</a:t>
            </a:r>
            <a:r>
              <a:rPr lang="en-US" sz="2400" dirty="0"/>
              <a:t>, </a:t>
            </a:r>
            <a:r>
              <a:rPr lang="sr-Cyrl-CS" sz="2400" dirty="0"/>
              <a:t>развој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 smtClean="0"/>
              <a:t>регенерацију</a:t>
            </a:r>
            <a:r>
              <a:rPr lang="en-US" sz="2400" dirty="0"/>
              <a:t>) </a:t>
            </a:r>
            <a:r>
              <a:rPr lang="sr-Cyrl-CS" sz="2400" dirty="0"/>
              <a:t>и</a:t>
            </a:r>
            <a:r>
              <a:rPr lang="sr-Latn-CS" sz="2400" dirty="0"/>
              <a:t>	</a:t>
            </a:r>
            <a:endParaRPr lang="en-US" sz="2400" dirty="0"/>
          </a:p>
          <a:p>
            <a:pPr eaLnBrk="1" hangingPunct="1"/>
            <a:r>
              <a:rPr lang="sr-Cyrl-CS" sz="2400" dirty="0"/>
              <a:t>2. функцију</a:t>
            </a:r>
            <a:r>
              <a:rPr lang="en-US" sz="2400" dirty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/>
              <a:t>енергетску</a:t>
            </a:r>
            <a:r>
              <a:rPr lang="en-US" sz="2400" dirty="0"/>
              <a:t>, </a:t>
            </a:r>
            <a:r>
              <a:rPr lang="sr-Cyrl-CS" sz="2400" dirty="0"/>
              <a:t>метаболичко</a:t>
            </a:r>
            <a:r>
              <a:rPr lang="en-US" sz="2400" dirty="0"/>
              <a:t>-</a:t>
            </a:r>
            <a:r>
              <a:rPr lang="sr-Cyrl-CS" sz="2400" dirty="0"/>
              <a:t>регулаторну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заштитну</a:t>
            </a:r>
            <a:r>
              <a:rPr lang="en-US" sz="2400" dirty="0"/>
              <a:t>).</a:t>
            </a:r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/>
              <a:t>Добро</a:t>
            </a:r>
            <a:r>
              <a:rPr lang="en-US" sz="2400" dirty="0"/>
              <a:t> </a:t>
            </a:r>
            <a:r>
              <a:rPr lang="sr-Cyrl-CS" sz="2400" dirty="0"/>
              <a:t>здравље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заштиту</a:t>
            </a:r>
            <a:r>
              <a:rPr lang="en-US" sz="2400" dirty="0"/>
              <a:t> </a:t>
            </a:r>
            <a:r>
              <a:rPr lang="sr-Cyrl-CS" sz="2400" dirty="0"/>
              <a:t>од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</a:t>
            </a:r>
            <a:r>
              <a:rPr lang="sr-Cyrl-CS" sz="2400" dirty="0"/>
              <a:t>пружа</a:t>
            </a:r>
            <a:r>
              <a:rPr lang="en-US" sz="2400" dirty="0"/>
              <a:t> </a:t>
            </a:r>
            <a:r>
              <a:rPr lang="sr-Cyrl-CS" sz="2400" dirty="0"/>
              <a:t>само</a:t>
            </a:r>
            <a:r>
              <a:rPr lang="en-US" sz="2400" dirty="0"/>
              <a:t> </a:t>
            </a:r>
            <a:r>
              <a:rPr lang="sr-Cyrl-CS" sz="2400" dirty="0"/>
              <a:t>избалансирана,</a:t>
            </a:r>
            <a:r>
              <a:rPr lang="en-US" sz="2400" dirty="0"/>
              <a:t> </a:t>
            </a:r>
            <a:r>
              <a:rPr lang="sr-Cyrl-CS" sz="2400" dirty="0"/>
              <a:t>мешовита,</a:t>
            </a:r>
            <a:r>
              <a:rPr lang="en-US" sz="2400" dirty="0"/>
              <a:t> </a:t>
            </a:r>
            <a:r>
              <a:rPr lang="sr-Cyrl-CS" sz="2400" dirty="0"/>
              <a:t>исхрана</a:t>
            </a:r>
            <a:r>
              <a:rPr lang="en-US" sz="2400" dirty="0"/>
              <a:t> </a:t>
            </a:r>
            <a:r>
              <a:rPr lang="sr-Cyrl-CS" sz="2400" dirty="0"/>
              <a:t>која</a:t>
            </a:r>
            <a:r>
              <a:rPr lang="en-US" sz="2400" dirty="0"/>
              <a:t> </a:t>
            </a:r>
            <a:r>
              <a:rPr lang="sr-Cyrl-CS" sz="2400" dirty="0"/>
              <a:t>садржи</a:t>
            </a:r>
            <a:r>
              <a:rPr lang="en-US" sz="2400" dirty="0"/>
              <a:t> </a:t>
            </a:r>
            <a:r>
              <a:rPr lang="sr-Cyrl-CS" sz="2400" dirty="0"/>
              <a:t>све</a:t>
            </a:r>
            <a:r>
              <a:rPr lang="en-US" sz="2400" dirty="0"/>
              <a:t> </a:t>
            </a:r>
            <a:r>
              <a:rPr lang="sr-Cyrl-CS" sz="2400" dirty="0"/>
              <a:t>потребне</a:t>
            </a:r>
            <a:r>
              <a:rPr lang="en-US" sz="2400" dirty="0"/>
              <a:t> </a:t>
            </a:r>
            <a:r>
              <a:rPr lang="sr-Cyrl-CS" sz="2400" dirty="0"/>
              <a:t>макро и микронутријенте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која</a:t>
            </a:r>
            <a:r>
              <a:rPr lang="en-US" sz="2400" dirty="0"/>
              <a:t> </a:t>
            </a:r>
            <a:r>
              <a:rPr lang="sr-Cyrl-CS" sz="2400" dirty="0"/>
              <a:t>је</a:t>
            </a:r>
            <a:r>
              <a:rPr lang="en-US" sz="2400" dirty="0"/>
              <a:t>:</a:t>
            </a:r>
          </a:p>
          <a:p>
            <a:pPr eaLnBrk="1" hangingPunct="1"/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квантитативно</a:t>
            </a:r>
            <a:r>
              <a:rPr lang="en-US" sz="2400" dirty="0"/>
              <a:t> </a:t>
            </a:r>
            <a:r>
              <a:rPr lang="sr-Cyrl-CS" sz="2400" dirty="0"/>
              <a:t>довољна</a:t>
            </a:r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квалитативно</a:t>
            </a:r>
            <a:r>
              <a:rPr lang="en-US" sz="2400" dirty="0"/>
              <a:t> </a:t>
            </a:r>
            <a:r>
              <a:rPr lang="sr-Cyrl-CS" sz="2400" dirty="0"/>
              <a:t>задовољавајућа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здравствено </a:t>
            </a:r>
            <a:r>
              <a:rPr lang="sr-Cyrl-CS" sz="2400" dirty="0" smtClean="0"/>
              <a:t>безбедна</a:t>
            </a:r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endParaRPr lang="en-US" sz="24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8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052513"/>
            <a:ext cx="7796213" cy="5746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smtClean="0">
                <a:solidFill>
                  <a:srgbClr val="A50021"/>
                </a:solidFill>
              </a:rPr>
              <a:t/>
            </a:r>
            <a:br>
              <a:rPr lang="sr-Cyrl-CS" smtClean="0">
                <a:solidFill>
                  <a:srgbClr val="A50021"/>
                </a:solidFill>
              </a:rPr>
            </a:br>
            <a:r>
              <a:rPr lang="sr-Cyrl-CS" smtClean="0">
                <a:solidFill>
                  <a:schemeClr val="tx1"/>
                </a:solidFill>
              </a:rPr>
              <a:t>ДИЈЕТЕТСКИ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sr-Cyrl-CS" smtClean="0">
                <a:solidFill>
                  <a:schemeClr val="tx1"/>
                </a:solidFill>
              </a:rPr>
              <a:t>СУПЛЕМЕНТИ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7843838" cy="38989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500" smtClean="0"/>
              <a:t>     </a:t>
            </a:r>
            <a:r>
              <a:rPr lang="en-US" sz="2400" smtClean="0"/>
              <a:t>“</a:t>
            </a:r>
            <a:r>
              <a:rPr lang="sr-Cyrl-CS" sz="2400" smtClean="0"/>
              <a:t>Дијететски</a:t>
            </a:r>
            <a:r>
              <a:rPr lang="en-US" sz="2400" smtClean="0"/>
              <a:t> </a:t>
            </a:r>
            <a:r>
              <a:rPr lang="sr-Cyrl-CS" sz="2400" smtClean="0"/>
              <a:t>суплементи</a:t>
            </a:r>
            <a:r>
              <a:rPr lang="en-US" sz="2400" smtClean="0"/>
              <a:t> </a:t>
            </a:r>
            <a:r>
              <a:rPr lang="sr-Cyrl-CS" sz="2400" smtClean="0"/>
              <a:t>су</a:t>
            </a:r>
            <a:r>
              <a:rPr lang="en-US" sz="2400" smtClean="0"/>
              <a:t> </a:t>
            </a:r>
            <a:r>
              <a:rPr lang="sr-Cyrl-CS" sz="2400" smtClean="0"/>
              <a:t>намирнице</a:t>
            </a:r>
            <a:r>
              <a:rPr lang="en-US" sz="2400" smtClean="0"/>
              <a:t> </a:t>
            </a:r>
            <a:r>
              <a:rPr lang="sr-Cyrl-CS" sz="2400" smtClean="0"/>
              <a:t>које</a:t>
            </a:r>
            <a:r>
              <a:rPr lang="en-US" sz="2400" smtClean="0"/>
              <a:t> </a:t>
            </a:r>
            <a:r>
              <a:rPr lang="sr-Cyrl-CS" sz="2400" smtClean="0"/>
              <a:t>допуњују</a:t>
            </a:r>
            <a:r>
              <a:rPr lang="en-US" sz="2400" smtClean="0"/>
              <a:t> </a:t>
            </a:r>
            <a:r>
              <a:rPr lang="sr-Cyrl-CS" sz="2400" smtClean="0"/>
              <a:t>нормалну</a:t>
            </a:r>
            <a:r>
              <a:rPr lang="en-US" sz="2400" smtClean="0"/>
              <a:t> </a:t>
            </a:r>
            <a:r>
              <a:rPr lang="sr-Cyrl-CS" sz="2400" smtClean="0"/>
              <a:t>исхрану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представљају</a:t>
            </a:r>
            <a:r>
              <a:rPr lang="en-US" sz="2400" smtClean="0"/>
              <a:t> </a:t>
            </a:r>
            <a:r>
              <a:rPr lang="sr-Cyrl-CS" sz="2400" smtClean="0"/>
              <a:t>концентроване</a:t>
            </a:r>
            <a:r>
              <a:rPr lang="en-US" sz="2400" smtClean="0"/>
              <a:t> </a:t>
            </a:r>
            <a:r>
              <a:rPr lang="sr-Cyrl-CS" sz="2400" smtClean="0"/>
              <a:t>изворе</a:t>
            </a:r>
            <a:r>
              <a:rPr lang="en-US" sz="2400" smtClean="0"/>
              <a:t> </a:t>
            </a:r>
            <a:r>
              <a:rPr lang="sr-Cyrl-CS" sz="2400" smtClean="0"/>
              <a:t>витамина</a:t>
            </a:r>
            <a:r>
              <a:rPr lang="en-US" sz="2400" smtClean="0"/>
              <a:t>, </a:t>
            </a:r>
            <a:r>
              <a:rPr lang="sr-Cyrl-CS" sz="2400" smtClean="0"/>
              <a:t>минерала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других</a:t>
            </a:r>
            <a:r>
              <a:rPr lang="en-US" sz="2400" smtClean="0"/>
              <a:t> </a:t>
            </a:r>
            <a:r>
              <a:rPr lang="sr-Cyrl-CS" sz="2400" smtClean="0"/>
              <a:t>супстанци</a:t>
            </a:r>
            <a:r>
              <a:rPr lang="en-US" sz="2400" smtClean="0"/>
              <a:t> </a:t>
            </a:r>
            <a:r>
              <a:rPr lang="sr-Cyrl-CS" sz="2400" smtClean="0"/>
              <a:t>са</a:t>
            </a:r>
            <a:r>
              <a:rPr lang="en-US" sz="2400" smtClean="0"/>
              <a:t> </a:t>
            </a:r>
            <a:r>
              <a:rPr lang="sr-Cyrl-CS" sz="2400" smtClean="0"/>
              <a:t>хранљивим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физиолошким</a:t>
            </a:r>
            <a:r>
              <a:rPr lang="en-US" sz="2400" smtClean="0"/>
              <a:t> </a:t>
            </a:r>
            <a:r>
              <a:rPr lang="sr-Cyrl-CS" sz="2400" smtClean="0"/>
              <a:t>ефектом</a:t>
            </a:r>
            <a:r>
              <a:rPr lang="en-US" sz="2400" smtClean="0"/>
              <a:t>, </a:t>
            </a:r>
            <a:r>
              <a:rPr lang="sr-Cyrl-CS" sz="2400" smtClean="0"/>
              <a:t>појединачно</a:t>
            </a:r>
            <a:r>
              <a:rPr lang="en-US" sz="2400" smtClean="0"/>
              <a:t> </a:t>
            </a:r>
            <a:r>
              <a:rPr lang="sr-Cyrl-CS" sz="2400" smtClean="0"/>
              <a:t>или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комбинацији</a:t>
            </a:r>
            <a:r>
              <a:rPr lang="en-US" sz="2400" smtClean="0"/>
              <a:t>, </a:t>
            </a:r>
            <a:r>
              <a:rPr lang="sr-Cyrl-CS" sz="2400" smtClean="0"/>
              <a:t>а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промету</a:t>
            </a:r>
            <a:r>
              <a:rPr lang="en-US" sz="2400" smtClean="0"/>
              <a:t> </a:t>
            </a:r>
            <a:r>
              <a:rPr lang="sr-Cyrl-CS" sz="2400" smtClean="0"/>
              <a:t>су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дозираним</a:t>
            </a:r>
            <a:r>
              <a:rPr lang="en-US" sz="2400" smtClean="0"/>
              <a:t> </a:t>
            </a:r>
            <a:r>
              <a:rPr lang="sr-Cyrl-CS" sz="2400" smtClean="0"/>
              <a:t>облицима</a:t>
            </a:r>
            <a:r>
              <a:rPr lang="en-US" sz="2400" smtClean="0"/>
              <a:t> </a:t>
            </a:r>
            <a:r>
              <a:rPr lang="sr-Cyrl-CS" sz="2400" smtClean="0"/>
              <a:t>дизајниране</a:t>
            </a:r>
            <a:r>
              <a:rPr lang="en-US" sz="2400" smtClean="0"/>
              <a:t> </a:t>
            </a:r>
            <a:r>
              <a:rPr lang="sr-Cyrl-CS" sz="2400" smtClean="0"/>
              <a:t>да</a:t>
            </a:r>
            <a:r>
              <a:rPr lang="en-US" sz="2400" smtClean="0"/>
              <a:t> </a:t>
            </a:r>
            <a:r>
              <a:rPr lang="sr-Cyrl-CS" sz="2400" smtClean="0"/>
              <a:t>се</a:t>
            </a:r>
            <a:r>
              <a:rPr lang="en-US" sz="2400" smtClean="0"/>
              <a:t> </a:t>
            </a:r>
            <a:r>
              <a:rPr lang="sr-Cyrl-CS" sz="2400" smtClean="0"/>
              <a:t>узимају</a:t>
            </a:r>
            <a:r>
              <a:rPr lang="en-US" sz="2400" smtClean="0"/>
              <a:t> </a:t>
            </a:r>
            <a:r>
              <a:rPr lang="sr-Cyrl-CS" sz="2400" smtClean="0"/>
              <a:t>у</a:t>
            </a:r>
            <a:r>
              <a:rPr lang="en-US" sz="2400" smtClean="0"/>
              <a:t> </a:t>
            </a:r>
            <a:r>
              <a:rPr lang="sr-Cyrl-CS" sz="2400" smtClean="0"/>
              <a:t>одмереним</a:t>
            </a:r>
            <a:r>
              <a:rPr lang="en-US" sz="2400" smtClean="0"/>
              <a:t> </a:t>
            </a:r>
            <a:r>
              <a:rPr lang="sr-Cyrl-CS" sz="2400" smtClean="0"/>
              <a:t>појединачним</a:t>
            </a:r>
            <a:r>
              <a:rPr lang="en-US" sz="2400" smtClean="0"/>
              <a:t> </a:t>
            </a:r>
            <a:r>
              <a:rPr lang="sr-Cyrl-CS" sz="2400" smtClean="0"/>
              <a:t>количинама</a:t>
            </a:r>
            <a:r>
              <a:rPr lang="en-US" sz="2400" smtClean="0"/>
              <a:t> (</a:t>
            </a:r>
            <a:r>
              <a:rPr lang="sr-Cyrl-CS" sz="2400" smtClean="0"/>
              <a:t>капсуле</a:t>
            </a:r>
            <a:r>
              <a:rPr lang="en-US" sz="2400" smtClean="0"/>
              <a:t>, </a:t>
            </a:r>
            <a:r>
              <a:rPr lang="sr-Cyrl-CS" sz="2400" smtClean="0"/>
              <a:t>пастиле</a:t>
            </a:r>
            <a:r>
              <a:rPr lang="en-US" sz="2400" smtClean="0"/>
              <a:t>, </a:t>
            </a:r>
            <a:r>
              <a:rPr lang="sr-Cyrl-CS" sz="2400" smtClean="0"/>
              <a:t>таблете</a:t>
            </a:r>
            <a:r>
              <a:rPr lang="en-US" sz="2400" smtClean="0"/>
              <a:t>, </a:t>
            </a:r>
            <a:r>
              <a:rPr lang="sr-Cyrl-CS" sz="2400" smtClean="0"/>
              <a:t>пилуле</a:t>
            </a:r>
            <a:r>
              <a:rPr lang="en-US" sz="2400" smtClean="0"/>
              <a:t>, </a:t>
            </a:r>
            <a:r>
              <a:rPr lang="sr-Cyrl-CS" sz="2400" smtClean="0"/>
              <a:t>кесице</a:t>
            </a:r>
            <a:r>
              <a:rPr lang="en-US" sz="2400" smtClean="0"/>
              <a:t> </a:t>
            </a:r>
            <a:r>
              <a:rPr lang="sr-Cyrl-CS" sz="2400" smtClean="0"/>
              <a:t>прашка</a:t>
            </a:r>
            <a:r>
              <a:rPr lang="en-US" sz="2400" smtClean="0"/>
              <a:t>, </a:t>
            </a:r>
            <a:r>
              <a:rPr lang="sr-Cyrl-CS" sz="2400" smtClean="0"/>
              <a:t>ампуле</a:t>
            </a:r>
            <a:r>
              <a:rPr lang="en-US" sz="2400" smtClean="0"/>
              <a:t> </a:t>
            </a:r>
            <a:r>
              <a:rPr lang="sr-Cyrl-CS" sz="2400" smtClean="0"/>
              <a:t>течности</a:t>
            </a:r>
            <a:r>
              <a:rPr lang="en-US" sz="2400" smtClean="0"/>
              <a:t>, </a:t>
            </a:r>
            <a:r>
              <a:rPr lang="sr-Cyrl-CS" sz="2400" smtClean="0"/>
              <a:t>бочице</a:t>
            </a:r>
            <a:r>
              <a:rPr lang="en-US" sz="2400" smtClean="0"/>
              <a:t> </a:t>
            </a:r>
            <a:r>
              <a:rPr lang="sr-Cyrl-CS" sz="2400" smtClean="0"/>
              <a:t>за</a:t>
            </a:r>
            <a:r>
              <a:rPr lang="en-US" sz="2400" smtClean="0"/>
              <a:t> </a:t>
            </a:r>
            <a:r>
              <a:rPr lang="sr-Cyrl-CS" sz="2400" smtClean="0"/>
              <a:t>дозирање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капима</a:t>
            </a:r>
            <a:r>
              <a:rPr lang="en-US" sz="2400" smtClean="0"/>
              <a:t> </a:t>
            </a:r>
            <a:r>
              <a:rPr lang="sr-Cyrl-CS" sz="2400" smtClean="0"/>
              <a:t>и</a:t>
            </a:r>
            <a:r>
              <a:rPr lang="en-US" sz="2400" smtClean="0"/>
              <a:t> </a:t>
            </a:r>
            <a:r>
              <a:rPr lang="sr-Cyrl-CS" sz="2400" smtClean="0"/>
              <a:t>сл</a:t>
            </a:r>
            <a:r>
              <a:rPr lang="en-US" sz="2400" smtClean="0"/>
              <a:t>.)”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80000"/>
              </a:lnSpc>
            </a:pPr>
            <a:endParaRPr lang="en-US" sz="1600" smtClean="0"/>
          </a:p>
        </p:txBody>
      </p:sp>
    </p:spTree>
    <p:extLst>
      <p:ext uri="{BB962C8B-B14F-4D97-AF65-F5344CB8AC3E}">
        <p14:creationId xmlns:p14="http://schemas.microsoft.com/office/powerpoint/2010/main" xmlns="" val="9691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5213"/>
            <a:ext cx="9144000" cy="5792787"/>
          </a:xfrm>
        </p:spPr>
        <p:txBody>
          <a:bodyPr/>
          <a:lstStyle/>
          <a:p>
            <a:pPr indent="22225">
              <a:lnSpc>
                <a:spcPct val="90000"/>
              </a:lnSpc>
              <a:buFontTx/>
              <a:buNone/>
            </a:pPr>
            <a:r>
              <a:rPr lang="sr-Latn-CS" sz="2200" smtClean="0">
                <a:solidFill>
                  <a:srgbClr val="FFFFCC"/>
                </a:solidFill>
              </a:rPr>
              <a:t>	</a:t>
            </a:r>
            <a:r>
              <a:rPr lang="sr-Cyrl-CS" sz="2200" smtClean="0"/>
              <a:t>За</a:t>
            </a:r>
            <a:r>
              <a:rPr lang="sr-Latn-CS" sz="2200" smtClean="0"/>
              <a:t> </a:t>
            </a:r>
            <a:r>
              <a:rPr lang="sr-Cyrl-CS" sz="2200" smtClean="0"/>
              <a:t>планирање</a:t>
            </a:r>
            <a:r>
              <a:rPr lang="sr-Latn-CS" sz="2200" smtClean="0"/>
              <a:t> </a:t>
            </a:r>
            <a:r>
              <a:rPr lang="sr-Cyrl-CS" sz="2200" smtClean="0"/>
              <a:t>правилне</a:t>
            </a:r>
            <a:r>
              <a:rPr lang="sr-Latn-CS" sz="2200" smtClean="0"/>
              <a:t> </a:t>
            </a:r>
            <a:r>
              <a:rPr lang="sr-Cyrl-CS" sz="2200" smtClean="0"/>
              <a:t>исхране</a:t>
            </a:r>
            <a:r>
              <a:rPr lang="sr-Latn-CS" sz="2200" smtClean="0"/>
              <a:t> </a:t>
            </a:r>
            <a:r>
              <a:rPr lang="sr-Cyrl-CS" sz="2200" smtClean="0"/>
              <a:t>већ 30 и више година година</a:t>
            </a:r>
            <a:r>
              <a:rPr lang="sr-Latn-CS" sz="2200" smtClean="0"/>
              <a:t> </a:t>
            </a:r>
            <a:r>
              <a:rPr lang="sr-Cyrl-CS" sz="2200" smtClean="0"/>
              <a:t>коришћена је</a:t>
            </a:r>
            <a:r>
              <a:rPr lang="sr-Latn-CS" sz="2200" smtClean="0"/>
              <a:t> </a:t>
            </a:r>
            <a:r>
              <a:rPr lang="sr-Cyrl-CS" sz="2200" b="1" smtClean="0"/>
              <a:t>Пирамида</a:t>
            </a:r>
            <a:r>
              <a:rPr lang="sr-Latn-CS" sz="2200" b="1" smtClean="0"/>
              <a:t> </a:t>
            </a:r>
            <a:r>
              <a:rPr lang="sr-Cyrl-CS" sz="2200" b="1" smtClean="0"/>
              <a:t>СЗО</a:t>
            </a:r>
            <a:r>
              <a:rPr lang="sr-Latn-CS" sz="2200" smtClean="0"/>
              <a:t>, </a:t>
            </a:r>
            <a:r>
              <a:rPr lang="sr-Cyrl-CS" sz="2200" smtClean="0"/>
              <a:t>(усклађену</a:t>
            </a:r>
            <a:r>
              <a:rPr lang="sr-Latn-CS" sz="2200" smtClean="0"/>
              <a:t> </a:t>
            </a:r>
            <a:r>
              <a:rPr lang="sr-Cyrl-CS" sz="2200" smtClean="0"/>
              <a:t>са</a:t>
            </a:r>
            <a:r>
              <a:rPr lang="sr-Latn-CS" sz="2200" smtClean="0"/>
              <a:t> </a:t>
            </a:r>
            <a:r>
              <a:rPr lang="sr-Cyrl-CS" sz="2200" smtClean="0"/>
              <a:t>европским</a:t>
            </a:r>
            <a:r>
              <a:rPr lang="sr-Latn-CS" sz="2200" smtClean="0"/>
              <a:t> </a:t>
            </a:r>
            <a:r>
              <a:rPr lang="sr-Cyrl-CS" sz="2200" smtClean="0"/>
              <a:t>препорукама).</a:t>
            </a:r>
          </a:p>
          <a:p>
            <a:pPr indent="22225">
              <a:lnSpc>
                <a:spcPct val="90000"/>
              </a:lnSpc>
              <a:buFontTx/>
              <a:buNone/>
            </a:pPr>
            <a:r>
              <a:rPr lang="sr-Cyrl-CS" sz="2200" smtClean="0"/>
              <a:t>На</a:t>
            </a:r>
            <a:r>
              <a:rPr lang="sr-Latn-CS" sz="2200" smtClean="0"/>
              <a:t> </a:t>
            </a:r>
            <a:r>
              <a:rPr lang="sr-Cyrl-CS" sz="2200" smtClean="0"/>
              <a:t>њој</a:t>
            </a:r>
            <a:r>
              <a:rPr lang="sr-Latn-CS" sz="2200" smtClean="0"/>
              <a:t> </a:t>
            </a:r>
            <a:r>
              <a:rPr lang="sr-Cyrl-CS" sz="2200" smtClean="0"/>
              <a:t>је</a:t>
            </a:r>
            <a:r>
              <a:rPr lang="sr-Latn-CS" sz="2200" smtClean="0"/>
              <a:t> </a:t>
            </a:r>
            <a:r>
              <a:rPr lang="sr-Cyrl-CS" sz="2200" smtClean="0"/>
              <a:t>сликовито приказана</a:t>
            </a:r>
            <a:r>
              <a:rPr lang="sr-Latn-CS" sz="2200" smtClean="0"/>
              <a:t> </a:t>
            </a:r>
            <a:r>
              <a:rPr lang="sr-Cyrl-CS" sz="2200" smtClean="0"/>
              <a:t>пожељна</a:t>
            </a:r>
            <a:r>
              <a:rPr lang="sr-Latn-CS" sz="2200" smtClean="0"/>
              <a:t> </a:t>
            </a:r>
            <a:r>
              <a:rPr lang="sr-Cyrl-CS" sz="2200" smtClean="0"/>
              <a:t>структура</a:t>
            </a:r>
            <a:r>
              <a:rPr lang="sr-Latn-CS" sz="2200" smtClean="0"/>
              <a:t> </a:t>
            </a:r>
            <a:r>
              <a:rPr lang="sr-Cyrl-CS" sz="2200" smtClean="0"/>
              <a:t>дневних</a:t>
            </a:r>
            <a:r>
              <a:rPr lang="sr-Latn-CS" sz="2200" smtClean="0"/>
              <a:t> </a:t>
            </a:r>
            <a:r>
              <a:rPr lang="sr-Cyrl-CS" sz="2200" smtClean="0"/>
              <a:t>уноса појединих група намирница</a:t>
            </a:r>
            <a:r>
              <a:rPr lang="en-US" sz="2200" smtClean="0"/>
              <a:t>:</a:t>
            </a:r>
            <a:endParaRPr lang="sr-Cyrl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основу</a:t>
            </a:r>
            <a:r>
              <a:rPr lang="sr-Latn-CS" sz="2200" smtClean="0"/>
              <a:t> </a:t>
            </a:r>
            <a:r>
              <a:rPr lang="sr-Cyrl-CS" sz="2200" smtClean="0"/>
              <a:t>чине</a:t>
            </a:r>
            <a:r>
              <a:rPr lang="sr-Latn-CS" sz="2200" smtClean="0"/>
              <a:t> </a:t>
            </a:r>
            <a:r>
              <a:rPr lang="sr-Cyrl-CS" sz="2200" smtClean="0"/>
              <a:t>житарице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производи</a:t>
            </a:r>
            <a:r>
              <a:rPr lang="sr-Latn-CS" sz="2200" smtClean="0"/>
              <a:t> </a:t>
            </a:r>
            <a:r>
              <a:rPr lang="sr-Cyrl-CS" sz="2200" smtClean="0"/>
              <a:t>од</a:t>
            </a:r>
            <a:r>
              <a:rPr lang="sr-Latn-CS" sz="2200" smtClean="0"/>
              <a:t> </a:t>
            </a:r>
            <a:r>
              <a:rPr lang="sr-Cyrl-CS" sz="2200" smtClean="0"/>
              <a:t>житарица</a:t>
            </a: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којих</a:t>
            </a:r>
            <a:r>
              <a:rPr lang="sr-Latn-CS" sz="2200" smtClean="0"/>
              <a:t> </a:t>
            </a:r>
            <a:r>
              <a:rPr lang="sr-Cyrl-CS" sz="2200" smtClean="0"/>
              <a:t>треба</a:t>
            </a:r>
            <a:r>
              <a:rPr lang="sr-Latn-CS" sz="2200" smtClean="0"/>
              <a:t> </a:t>
            </a:r>
            <a:r>
              <a:rPr lang="sr-Cyrl-CS" sz="2200" smtClean="0"/>
              <a:t>обезбедити</a:t>
            </a:r>
            <a:r>
              <a:rPr lang="sr-Latn-CS" sz="2200" smtClean="0"/>
              <a:t> </a:t>
            </a:r>
            <a:r>
              <a:rPr lang="sr-Latn-CS" sz="2200" b="1" smtClean="0"/>
              <a:t>30-45%</a:t>
            </a:r>
            <a:r>
              <a:rPr lang="sr-Latn-CS" sz="2200" smtClean="0"/>
              <a:t> </a:t>
            </a:r>
            <a:r>
              <a:rPr lang="sr-Cyrl-CS" sz="2200" smtClean="0"/>
              <a:t>дневно</a:t>
            </a:r>
            <a:r>
              <a:rPr lang="sr-Latn-CS" sz="2200" smtClean="0"/>
              <a:t> </a:t>
            </a:r>
            <a:r>
              <a:rPr lang="sr-Cyrl-CS" sz="2200" smtClean="0"/>
              <a:t>потребне</a:t>
            </a:r>
            <a:r>
              <a:rPr lang="sr-Latn-CS" sz="2200" smtClean="0"/>
              <a:t> </a:t>
            </a:r>
            <a:r>
              <a:rPr lang="sr-Cyrl-CS" sz="2200" smtClean="0"/>
              <a:t>енергије</a:t>
            </a:r>
            <a:r>
              <a:rPr lang="sr-Latn-CS" sz="2200" smtClean="0"/>
              <a:t>; </a:t>
            </a:r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поврћа</a:t>
            </a:r>
            <a:r>
              <a:rPr lang="sr-Latn-CS" sz="2200" smtClean="0"/>
              <a:t> </a:t>
            </a:r>
            <a:r>
              <a:rPr lang="sr-Latn-CS" sz="2200" b="1" smtClean="0"/>
              <a:t>15-25%</a:t>
            </a:r>
            <a:r>
              <a:rPr lang="sr-Latn-CS" sz="2200" smtClean="0"/>
              <a:t>,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воћа</a:t>
            </a:r>
            <a:r>
              <a:rPr lang="sr-Latn-CS" sz="2200" smtClean="0"/>
              <a:t> </a:t>
            </a:r>
            <a:r>
              <a:rPr lang="sr-Latn-CS" sz="2200" b="1" smtClean="0"/>
              <a:t>10-15%;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млека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млечних</a:t>
            </a:r>
            <a:r>
              <a:rPr lang="sr-Latn-CS" sz="2200" smtClean="0"/>
              <a:t> </a:t>
            </a:r>
            <a:r>
              <a:rPr lang="sr-Cyrl-CS" sz="2200" smtClean="0"/>
              <a:t>производа</a:t>
            </a:r>
            <a:r>
              <a:rPr lang="sr-Latn-CS" sz="2200" smtClean="0"/>
              <a:t> </a:t>
            </a:r>
            <a:r>
              <a:rPr lang="sr-Latn-CS" sz="2200" b="1" smtClean="0"/>
              <a:t>10%;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групе</a:t>
            </a:r>
            <a:r>
              <a:rPr lang="sr-Latn-CS" sz="2200" smtClean="0"/>
              <a:t> </a:t>
            </a:r>
            <a:r>
              <a:rPr lang="sr-Cyrl-CS" sz="2200" smtClean="0"/>
              <a:t>месо</a:t>
            </a:r>
            <a:r>
              <a:rPr lang="sr-Latn-CS" sz="2200" smtClean="0"/>
              <a:t>, </a:t>
            </a:r>
            <a:r>
              <a:rPr lang="sr-Cyrl-CS" sz="2200" smtClean="0"/>
              <a:t>јаја</a:t>
            </a:r>
            <a:r>
              <a:rPr lang="sr-Latn-CS" sz="2200" smtClean="0"/>
              <a:t>, </a:t>
            </a:r>
            <a:r>
              <a:rPr lang="sr-Cyrl-CS" sz="2200" smtClean="0"/>
              <a:t>риба</a:t>
            </a:r>
            <a:r>
              <a:rPr lang="sr-Latn-CS" sz="2200" smtClean="0"/>
              <a:t>, </a:t>
            </a:r>
            <a:r>
              <a:rPr lang="sr-Cyrl-CS" sz="2200" smtClean="0"/>
              <a:t>легуминозе</a:t>
            </a:r>
            <a:r>
              <a:rPr lang="sr-Latn-CS" sz="2200" smtClean="0"/>
              <a:t>, </a:t>
            </a:r>
            <a:r>
              <a:rPr lang="sr-Cyrl-CS" sz="2200" smtClean="0"/>
              <a:t>језграсто</a:t>
            </a:r>
            <a:r>
              <a:rPr lang="sr-Latn-CS" sz="2200" smtClean="0"/>
              <a:t> </a:t>
            </a:r>
            <a:r>
              <a:rPr lang="sr-Cyrl-CS" sz="2200" smtClean="0"/>
              <a:t>воће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друге</a:t>
            </a:r>
            <a:r>
              <a:rPr lang="sr-Latn-CS" sz="2200" smtClean="0"/>
              <a:t> </a:t>
            </a:r>
            <a:r>
              <a:rPr lang="sr-Cyrl-CS" sz="2200" smtClean="0"/>
              <a:t>семенке</a:t>
            </a:r>
            <a:r>
              <a:rPr lang="sr-Latn-CS" sz="2200" smtClean="0"/>
              <a:t> </a:t>
            </a:r>
            <a:r>
              <a:rPr lang="sr-Latn-CS" sz="2200" b="1" smtClean="0"/>
              <a:t>10%;</a:t>
            </a:r>
            <a:endParaRPr lang="sr-Latn-CS" sz="2200" smtClean="0"/>
          </a:p>
          <a:p>
            <a:pPr indent="22225">
              <a:lnSpc>
                <a:spcPct val="90000"/>
              </a:lnSpc>
            </a:pPr>
            <a:r>
              <a:rPr lang="sr-Latn-CS" sz="2200" smtClean="0"/>
              <a:t> </a:t>
            </a:r>
            <a:r>
              <a:rPr lang="sr-Cyrl-CS" sz="2200" smtClean="0"/>
              <a:t>а</a:t>
            </a:r>
            <a:r>
              <a:rPr lang="sr-Latn-CS" sz="2200" smtClean="0"/>
              <a:t> </a:t>
            </a:r>
            <a:r>
              <a:rPr lang="sr-Cyrl-CS" sz="2200" smtClean="0"/>
              <a:t>из</a:t>
            </a:r>
            <a:r>
              <a:rPr lang="sr-Latn-CS" sz="2200" smtClean="0"/>
              <a:t> </a:t>
            </a:r>
            <a:r>
              <a:rPr lang="sr-Cyrl-CS" sz="2200" smtClean="0"/>
              <a:t>видљивих</a:t>
            </a:r>
            <a:r>
              <a:rPr lang="sr-Latn-CS" sz="2200" smtClean="0"/>
              <a:t> </a:t>
            </a:r>
            <a:r>
              <a:rPr lang="sr-Cyrl-CS" sz="2200" smtClean="0"/>
              <a:t>масноћа</a:t>
            </a:r>
            <a:r>
              <a:rPr lang="sr-Latn-CS" sz="2200" smtClean="0"/>
              <a:t>, </a:t>
            </a:r>
            <a:r>
              <a:rPr lang="sr-Cyrl-CS" sz="2200" smtClean="0"/>
              <a:t>шећера</a:t>
            </a:r>
            <a:r>
              <a:rPr lang="sr-Latn-CS" sz="2200" smtClean="0"/>
              <a:t> </a:t>
            </a:r>
            <a:r>
              <a:rPr lang="sr-Cyrl-CS" sz="2200" smtClean="0"/>
              <a:t>и</a:t>
            </a:r>
            <a:r>
              <a:rPr lang="sr-Latn-CS" sz="2200" smtClean="0"/>
              <a:t> </a:t>
            </a:r>
            <a:r>
              <a:rPr lang="sr-Cyrl-CS" sz="2200" smtClean="0"/>
              <a:t>слаткиша</a:t>
            </a:r>
            <a:r>
              <a:rPr lang="sr-Latn-CS" sz="2200" smtClean="0"/>
              <a:t> </a:t>
            </a:r>
            <a:r>
              <a:rPr lang="sr-Latn-CS" sz="2200" b="1" smtClean="0"/>
              <a:t>5%</a:t>
            </a:r>
            <a:r>
              <a:rPr lang="sr-Latn-CS" sz="2200" smtClean="0"/>
              <a:t>.</a:t>
            </a:r>
            <a:endParaRPr lang="en-US" sz="2200" smtClean="0"/>
          </a:p>
          <a:p>
            <a:pPr indent="22225">
              <a:buFontTx/>
              <a:buNone/>
            </a:pPr>
            <a:r>
              <a:rPr lang="sr-Cyrl-CS" sz="2200" b="1" smtClean="0"/>
              <a:t>Пирамида</a:t>
            </a:r>
            <a:r>
              <a:rPr lang="sr-Latn-CS" sz="2200" b="1" smtClean="0"/>
              <a:t> </a:t>
            </a:r>
            <a:r>
              <a:rPr lang="sr-Cyrl-CS" sz="2200" b="1" smtClean="0"/>
              <a:t>Здраве</a:t>
            </a:r>
            <a:r>
              <a:rPr lang="sr-Latn-CS" sz="2200" b="1" smtClean="0"/>
              <a:t> </a:t>
            </a:r>
            <a:r>
              <a:rPr lang="sr-Cyrl-CS" sz="2200" b="1" smtClean="0"/>
              <a:t>Исхране</a:t>
            </a:r>
            <a:r>
              <a:rPr lang="sr-Latn-CS" sz="2200" b="1" smtClean="0"/>
              <a:t> </a:t>
            </a:r>
            <a:r>
              <a:rPr lang="sr-Cyrl-RS" sz="2200" b="1" smtClean="0"/>
              <a:t>-</a:t>
            </a:r>
            <a:r>
              <a:rPr lang="en-US" sz="2200" b="1" smtClean="0"/>
              <a:t>Harvard</a:t>
            </a:r>
            <a:r>
              <a:rPr lang="sr-Latn-CS" sz="2200" b="1" smtClean="0"/>
              <a:t> </a:t>
            </a:r>
            <a:r>
              <a:rPr lang="en-US" sz="2200" b="1" smtClean="0"/>
              <a:t>School</a:t>
            </a:r>
            <a:r>
              <a:rPr lang="sr-Latn-CS" sz="2200" b="1" smtClean="0"/>
              <a:t> </a:t>
            </a:r>
            <a:r>
              <a:rPr lang="en-US" sz="2200" b="1" smtClean="0"/>
              <a:t>of</a:t>
            </a:r>
            <a:r>
              <a:rPr lang="sr-Latn-CS" sz="2200" b="1" smtClean="0"/>
              <a:t> </a:t>
            </a:r>
            <a:r>
              <a:rPr lang="en-US" sz="2200" b="1" smtClean="0"/>
              <a:t>Public</a:t>
            </a:r>
            <a:r>
              <a:rPr lang="sr-Latn-CS" sz="2200" b="1" smtClean="0"/>
              <a:t> </a:t>
            </a:r>
            <a:r>
              <a:rPr lang="en-US" sz="2200" b="1" smtClean="0"/>
              <a:t>Health</a:t>
            </a:r>
            <a:r>
              <a:rPr lang="sr-Latn-CS" sz="2200" b="1" smtClean="0"/>
              <a:t> </a:t>
            </a:r>
            <a:r>
              <a:rPr lang="sr-Cyrl-CS" sz="2200" b="1" smtClean="0"/>
              <a:t> од </a:t>
            </a:r>
            <a:r>
              <a:rPr lang="sr-Latn-CS" sz="2200" smtClean="0"/>
              <a:t>2005. </a:t>
            </a:r>
            <a:r>
              <a:rPr lang="sr-Cyrl-CS" sz="2200" smtClean="0"/>
              <a:t>године</a:t>
            </a:r>
            <a:r>
              <a:rPr lang="sr-Latn-CS" sz="2200" smtClean="0"/>
              <a:t>.</a:t>
            </a:r>
            <a:endParaRPr lang="sr-Cyrl-CS" sz="2200" smtClean="0"/>
          </a:p>
          <a:p>
            <a:pPr indent="22225">
              <a:buFontTx/>
              <a:buNone/>
            </a:pPr>
            <a:r>
              <a:rPr lang="sr-Cyrl-CS" sz="2200" b="1" smtClean="0"/>
              <a:t>Данас су у употреби и једна и друга пирамида правилне исхране.</a:t>
            </a:r>
            <a:endParaRPr lang="sr-Latn-CS" sz="2200" b="1" smtClean="0"/>
          </a:p>
          <a:p>
            <a:pPr indent="22225">
              <a:lnSpc>
                <a:spcPct val="90000"/>
              </a:lnSpc>
            </a:pPr>
            <a:endParaRPr lang="sr-Cyrl-RS" sz="2200" smtClean="0"/>
          </a:p>
          <a:p>
            <a:pPr indent="22225">
              <a:lnSpc>
                <a:spcPct val="90000"/>
              </a:lnSpc>
            </a:pPr>
            <a:endParaRPr lang="en-US" sz="2200" smtClean="0"/>
          </a:p>
        </p:txBody>
      </p:sp>
    </p:spTree>
    <p:extLst>
      <p:ext uri="{BB962C8B-B14F-4D97-AF65-F5344CB8AC3E}">
        <p14:creationId xmlns:p14="http://schemas.microsoft.com/office/powerpoint/2010/main" xmlns="" val="38884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768" y="1124744"/>
            <a:ext cx="8641432" cy="5544616"/>
          </a:xfrm>
          <a:ln>
            <a:miter lim="800000"/>
            <a:headEnd/>
            <a:tailEnd/>
          </a:ln>
          <a:extLst/>
        </p:spPr>
        <p:txBody>
          <a:bodyPr numCol="1"/>
          <a:lstStyle/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 algn="just">
              <a:buFontTx/>
              <a:buNone/>
              <a:defRPr/>
            </a:pPr>
            <a:r>
              <a:rPr lang="en-US" sz="2400" dirty="0" smtClean="0"/>
              <a:t>O</a:t>
            </a:r>
            <a:r>
              <a:rPr lang="sr-Cyrl-CS" sz="2400" dirty="0" smtClean="0"/>
              <a:t>птимална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физичка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активност</a:t>
            </a:r>
            <a:r>
              <a:rPr lang="sr-Latn-CS" sz="2400" dirty="0" smtClean="0"/>
              <a:t>, </a:t>
            </a:r>
            <a:endParaRPr lang="en-US" sz="2400" dirty="0" smtClean="0"/>
          </a:p>
          <a:p>
            <a:pPr indent="14288" algn="just">
              <a:buFontTx/>
              <a:buNone/>
              <a:defRPr/>
            </a:pPr>
            <a:r>
              <a:rPr lang="sr-Cyrl-CS" sz="2400" dirty="0" smtClean="0"/>
              <a:t>оптимална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телесна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тежина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endParaRPr lang="en-US" sz="2400" dirty="0" smtClean="0"/>
          </a:p>
          <a:p>
            <a:pPr indent="14288" algn="just">
              <a:buFontTx/>
              <a:buNone/>
              <a:defRPr/>
            </a:pPr>
            <a:r>
              <a:rPr lang="sr-Cyrl-CS" sz="2400" dirty="0" smtClean="0"/>
              <a:t>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 </a:t>
            </a:r>
            <a:endParaRPr lang="sr-Cyrl-RS" sz="2400" dirty="0" smtClean="0"/>
          </a:p>
          <a:p>
            <a:pPr indent="14288" algn="just">
              <a:buFontTx/>
              <a:buNone/>
              <a:defRPr/>
            </a:pP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додати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, </a:t>
            </a:r>
            <a:r>
              <a:rPr lang="sr-Cyrl-CS" sz="2400" dirty="0" smtClean="0"/>
              <a:t>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исто</a:t>
            </a:r>
            <a:r>
              <a:rPr lang="sr-Latn-CS" sz="2400" dirty="0" smtClean="0"/>
              <a:t> </a:t>
            </a:r>
            <a:r>
              <a:rPr lang="sr-Cyrl-CS" sz="2400" dirty="0" smtClean="0"/>
              <a:t>тако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, </a:t>
            </a:r>
            <a:r>
              <a:rPr lang="sr-Cyrl-CS" sz="2400" dirty="0" smtClean="0"/>
              <a:t>гојазност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седентарни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начин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одузети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човека</a:t>
            </a:r>
            <a:r>
              <a:rPr lang="sr-Latn-C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1770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ЗАКОНСКА РЕГУЛАТИВА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endParaRPr lang="en-US" dirty="0" smtClean="0"/>
          </a:p>
          <a:p>
            <a:pPr marL="0" indent="0" algn="ctr">
              <a:buFontTx/>
              <a:buNone/>
            </a:pPr>
            <a:r>
              <a:rPr lang="en-US" dirty="0" smtClean="0"/>
              <a:t>ЗАКОН О БЕЗБЕДНОСТИ ХРАНЕ</a:t>
            </a:r>
            <a:endParaRPr lang="sr-Cyrl-RS" dirty="0" smtClean="0"/>
          </a:p>
          <a:p>
            <a:pPr marL="0" indent="0" algn="ctr">
              <a:buFontTx/>
              <a:buNone/>
            </a:pPr>
            <a:r>
              <a:rPr lang="sr-Cyrl-RS" dirty="0" smtClean="0"/>
              <a:t>Бројни Правилници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931059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18789" y="2362200"/>
            <a:ext cx="9144000" cy="4572000"/>
          </a:xfrm>
        </p:spPr>
        <p:txBody>
          <a:bodyPr/>
          <a:lstStyle/>
          <a:p>
            <a:pPr>
              <a:buFont typeface="Wingdings" pitchFamily="2" charset="2"/>
              <a:buChar char=""/>
            </a:pPr>
            <a:r>
              <a:rPr lang="hr-BA" sz="2000" b="1" dirty="0" smtClean="0"/>
              <a:t>Закон је нормативни акт </a:t>
            </a:r>
            <a:r>
              <a:rPr lang="ru-RU" sz="2000" b="1" dirty="0" smtClean="0"/>
              <a:t>др</a:t>
            </a:r>
            <a:r>
              <a:rPr lang="sr-Latn-CS" sz="2000" b="1" dirty="0" smtClean="0"/>
              <a:t>ж</a:t>
            </a:r>
            <a:r>
              <a:rPr lang="ru-RU" sz="2000" b="1" dirty="0" smtClean="0"/>
              <a:t>аве</a:t>
            </a:r>
            <a:r>
              <a:rPr lang="hr-BA" sz="2000" b="1" dirty="0" smtClean="0"/>
              <a:t>  који по тачно одређеном поступку  доноси законодавни орган, најчешће скупштина (парламент). Закон је након устава највиши и најважнији правни акт и сви други правни акти у држави морају бити с њиме у складу</a:t>
            </a:r>
            <a:endParaRPr lang="en-US" sz="2000" b="1" dirty="0" smtClean="0"/>
          </a:p>
          <a:p>
            <a:pPr>
              <a:buFont typeface="Wingdings" pitchFamily="2" charset="2"/>
              <a:buChar char=""/>
            </a:pPr>
            <a:r>
              <a:rPr lang="sr-Cyrl-CS" sz="2000" b="1" dirty="0" smtClean="0">
                <a:cs typeface="Arial" charset="0"/>
              </a:rPr>
              <a:t>Закон о безбедности хране треба да уреди питање безбедности  хране у складу са новим концептом развоја пољопривреде и да буде основ за хармонизацију са бројним директивама ЕУ у овој области</a:t>
            </a:r>
          </a:p>
          <a:p>
            <a:pPr>
              <a:buFont typeface="Wingdings" pitchFamily="2" charset="2"/>
              <a:buChar char=""/>
            </a:pPr>
            <a:r>
              <a:rPr lang="sr-Cyrl-CS" sz="2000" b="1" dirty="0" smtClean="0">
                <a:cs typeface="Arial" charset="0"/>
              </a:rPr>
              <a:t>Примарни је задатак овог закона интегрисање свих институција које дефинишу улогу државе у безбедности хране и утврђивање поделе надлежности између државних органа који су одговорни за поједина питања безбедности хране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372624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286000" cy="685800"/>
          </a:xfrm>
        </p:spPr>
        <p:txBody>
          <a:bodyPr/>
          <a:lstStyle/>
          <a:p>
            <a:pPr algn="l"/>
            <a:r>
              <a:rPr lang="en-US" sz="3200" b="1" smtClean="0">
                <a:solidFill>
                  <a:schemeClr val="tx1"/>
                </a:solidFill>
              </a:rPr>
              <a:t>Храна је:</a:t>
            </a:r>
            <a:endParaRPr lang="sr-Latn-CS" sz="3200" b="1" smtClean="0">
              <a:solidFill>
                <a:schemeClr val="tx1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09600"/>
            <a:ext cx="4343400" cy="6248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smtClean="0"/>
              <a:t>свака супстанца или производ, прерађена, делимично прерађена или непрерађена, а намењен</a:t>
            </a:r>
            <a:r>
              <a:rPr lang="en-GB" b="1" smtClean="0"/>
              <a:t>a</a:t>
            </a:r>
            <a:r>
              <a:rPr lang="ru-RU" b="1" smtClean="0"/>
              <a:t> је за исхрану људи</a:t>
            </a:r>
            <a:endParaRPr lang="en-US" b="1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smtClean="0"/>
              <a:t>и пиће, гума за жвакање, као и било која супстанца наменски додата храни током припреме, обраде или производње</a:t>
            </a:r>
            <a:endParaRPr lang="sr-Latn-CS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484313"/>
            <a:ext cx="4495800" cy="4648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smtClean="0"/>
              <a:t>и вода за пиће, укључујући воду у оригиналној амбалажи (стона вода, минерална вода и изворска вода), као и вода која се употребљава, односно додаје током припреме, обраде или производње хране</a:t>
            </a:r>
            <a:endParaRPr lang="en-US" b="1" smtClean="0"/>
          </a:p>
          <a:p>
            <a:endParaRPr lang="sr-Latn-CS" sz="2400" smtClean="0"/>
          </a:p>
        </p:txBody>
      </p:sp>
    </p:spTree>
    <p:extLst>
      <p:ext uri="{BB962C8B-B14F-4D97-AF65-F5344CB8AC3E}">
        <p14:creationId xmlns:p14="http://schemas.microsoft.com/office/powerpoint/2010/main" xmlns="" val="11522449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539750" y="1341438"/>
            <a:ext cx="7696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3200">
                <a:cs typeface="Times New Roman" pitchFamily="18" charset="0"/>
              </a:rPr>
              <a:t>ОСНОВНЕ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УЛОГЕ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 sz="3200">
                <a:cs typeface="Times New Roman" pitchFamily="18" charset="0"/>
              </a:rPr>
              <a:t>ХРАНЕ</a:t>
            </a:r>
            <a:endParaRPr lang="en-US" sz="3200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200">
                <a:cs typeface="Times New Roman" pitchFamily="18" charset="0"/>
              </a:rPr>
              <a:t> 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1. </a:t>
            </a:r>
            <a:r>
              <a:rPr lang="sr-Cyrl-CS" b="1" i="1">
                <a:cs typeface="Times New Roman" pitchFamily="18" charset="0"/>
              </a:rPr>
              <a:t>ГРАДИВНА</a:t>
            </a:r>
            <a:r>
              <a:rPr lang="en-US" i="1">
                <a:cs typeface="Times New Roman" pitchFamily="18" charset="0"/>
              </a:rPr>
              <a:t>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RS">
                <a:cs typeface="Times New Roman" pitchFamily="18" charset="0"/>
              </a:rPr>
              <a:t>грађа ћелија, </a:t>
            </a:r>
            <a:r>
              <a:rPr lang="sr-Cyrl-CS">
                <a:cs typeface="Times New Roman" pitchFamily="18" charset="0"/>
              </a:rPr>
              <a:t>раст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развој</a:t>
            </a:r>
            <a:r>
              <a:rPr lang="en-US">
                <a:cs typeface="Times New Roman" pitchFamily="18" charset="0"/>
              </a:rPr>
              <a:t>, </a:t>
            </a:r>
            <a:r>
              <a:rPr lang="sr-Cyrl-CS">
                <a:cs typeface="Times New Roman" pitchFamily="18" charset="0"/>
              </a:rPr>
              <a:t>регенерација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2. </a:t>
            </a:r>
            <a:r>
              <a:rPr lang="sr-Cyrl-CS" b="1" i="1">
                <a:cs typeface="Times New Roman" pitchFamily="18" charset="0"/>
              </a:rPr>
              <a:t>ЕНЕРГЕТСКА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RS">
                <a:cs typeface="Times New Roman" pitchFamily="18" charset="0"/>
              </a:rPr>
              <a:t>(све животне активности)</a:t>
            </a:r>
            <a:r>
              <a:rPr lang="en-US">
                <a:cs typeface="Times New Roman" pitchFamily="18" charset="0"/>
              </a:rPr>
              <a:t> </a:t>
            </a:r>
            <a:endParaRPr lang="sr-Latn-CS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3. </a:t>
            </a:r>
            <a:r>
              <a:rPr lang="sr-Cyrl-RS" b="1" i="1">
                <a:cs typeface="Times New Roman" pitchFamily="18" charset="0"/>
              </a:rPr>
              <a:t>МЕТАБОЛИЧКА И ЕНДОКРИНА </a:t>
            </a:r>
            <a:r>
              <a:rPr lang="en-US">
                <a:cs typeface="Times New Roman" pitchFamily="18" charset="0"/>
              </a:rPr>
              <a:t>(</a:t>
            </a:r>
            <a:r>
              <a:rPr lang="sr-Cyrl-CS">
                <a:cs typeface="Times New Roman" pitchFamily="18" charset="0"/>
              </a:rPr>
              <a:t>формирање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рад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ензимских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система, хормона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4.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RS" b="1" i="1">
                <a:cs typeface="Times New Roman" pitchFamily="18" charset="0"/>
              </a:rPr>
              <a:t>ЗАШТИТНА</a:t>
            </a:r>
            <a:endParaRPr lang="en-US" b="1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b="1" i="1">
                <a:cs typeface="Times New Roman" pitchFamily="18" charset="0"/>
              </a:rPr>
              <a:t>5.</a:t>
            </a:r>
            <a:r>
              <a:rPr lang="en-US" b="1" i="1">
                <a:cs typeface="Times New Roman" pitchFamily="18" charset="0"/>
              </a:rPr>
              <a:t> </a:t>
            </a:r>
            <a:r>
              <a:rPr lang="sr-Cyrl-CS" b="1" i="1">
                <a:cs typeface="Times New Roman" pitchFamily="18" charset="0"/>
              </a:rPr>
              <a:t>СОЦИЈАЛНА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социјално-</a:t>
            </a:r>
            <a:r>
              <a:rPr lang="sr-Cyrl-CS">
                <a:cs typeface="Times New Roman" pitchFamily="18" charset="0"/>
              </a:rPr>
              <a:t>психолошка</a:t>
            </a:r>
            <a:r>
              <a:rPr lang="en-US" sz="3200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категорија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етничке карактеристике...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b="1" i="1">
                <a:cs typeface="Times New Roman" pitchFamily="18" charset="0"/>
              </a:rPr>
              <a:t>6. </a:t>
            </a:r>
            <a:r>
              <a:rPr lang="sr-Cyrl-CS" b="1" i="1">
                <a:cs typeface="Times New Roman" pitchFamily="18" charset="0"/>
              </a:rPr>
              <a:t>ПАТОЛОШКА</a:t>
            </a:r>
            <a:r>
              <a:rPr lang="en-US">
                <a:cs typeface="Times New Roman" pitchFamily="18" charset="0"/>
              </a:rPr>
              <a:t> (</a:t>
            </a:r>
            <a:r>
              <a:rPr lang="sr-Cyrl-RS">
                <a:cs typeface="Times New Roman" pitchFamily="18" charset="0"/>
              </a:rPr>
              <a:t>гојазност, </a:t>
            </a:r>
            <a:r>
              <a:rPr lang="sr-Cyrl-CS">
                <a:cs typeface="Times New Roman" pitchFamily="18" charset="0"/>
              </a:rPr>
              <a:t>малнутриције</a:t>
            </a:r>
            <a:r>
              <a:rPr lang="en-US">
                <a:cs typeface="Times New Roman" pitchFamily="18" charset="0"/>
              </a:rPr>
              <a:t>,</a:t>
            </a:r>
            <a:r>
              <a:rPr lang="sr-Cyrl-RS">
                <a:cs typeface="Times New Roman" pitchFamily="18" charset="0"/>
              </a:rPr>
              <a:t> авитаминозе,</a:t>
            </a:r>
            <a:r>
              <a:rPr lang="en-US">
                <a:cs typeface="Times New Roman" pitchFamily="18" charset="0"/>
              </a:rPr>
              <a:t> </a:t>
            </a:r>
            <a:r>
              <a:rPr lang="sr-Cyrl-CS">
                <a:cs typeface="Times New Roman" pitchFamily="18" charset="0"/>
              </a:rPr>
              <a:t>интоксикације, токсиинфекције...</a:t>
            </a:r>
            <a:r>
              <a:rPr lang="en-US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>
              <a:solidFill>
                <a:srgbClr val="A5002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66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663575" y="71278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ГРАДИВНА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611188" y="1484313"/>
            <a:ext cx="756126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dirty="0"/>
              <a:t>Храна</a:t>
            </a:r>
            <a:r>
              <a:rPr lang="sr-Latn-CS" dirty="0"/>
              <a:t> </a:t>
            </a:r>
            <a:r>
              <a:rPr lang="sr-Cyrl-CS" dirty="0"/>
              <a:t>мора</a:t>
            </a:r>
            <a:r>
              <a:rPr lang="sr-Latn-CS" dirty="0"/>
              <a:t> </a:t>
            </a:r>
            <a:r>
              <a:rPr lang="sr-Cyrl-CS" dirty="0"/>
              <a:t>да</a:t>
            </a:r>
            <a:r>
              <a:rPr lang="sr-Latn-CS" dirty="0"/>
              <a:t> </a:t>
            </a:r>
            <a:r>
              <a:rPr lang="sr-Cyrl-CS" dirty="0"/>
              <a:t>задовољи</a:t>
            </a:r>
            <a:r>
              <a:rPr lang="sr-Latn-CS" dirty="0"/>
              <a:t> </a:t>
            </a:r>
            <a:r>
              <a:rPr lang="sr-Cyrl-CS" dirty="0"/>
              <a:t>потребе</a:t>
            </a:r>
            <a:r>
              <a:rPr lang="sr-Latn-CS" dirty="0"/>
              <a:t> </a:t>
            </a:r>
            <a:r>
              <a:rPr lang="sr-Cyrl-CS" dirty="0"/>
              <a:t>организма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sr-Latn-CS" dirty="0"/>
              <a:t> </a:t>
            </a:r>
            <a:r>
              <a:rPr lang="sr-Cyrl-CS" dirty="0"/>
              <a:t>изградњом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регенерацијом</a:t>
            </a:r>
            <a:r>
              <a:rPr lang="sr-Latn-CS" dirty="0"/>
              <a:t> </a:t>
            </a:r>
            <a:r>
              <a:rPr lang="sr-Cyrl-CS" dirty="0"/>
              <a:t>делова</a:t>
            </a:r>
            <a:r>
              <a:rPr lang="sr-Latn-CS" dirty="0"/>
              <a:t> </a:t>
            </a:r>
            <a:r>
              <a:rPr lang="sr-Cyrl-CS" dirty="0"/>
              <a:t>ћелија</a:t>
            </a:r>
            <a:r>
              <a:rPr lang="sr-Latn-CS" dirty="0"/>
              <a:t>, </a:t>
            </a:r>
            <a:r>
              <a:rPr lang="sr-Cyrl-CS" dirty="0"/>
              <a:t>ћелија</a:t>
            </a:r>
            <a:r>
              <a:rPr lang="sr-Latn-CS" dirty="0"/>
              <a:t>, </a:t>
            </a:r>
            <a:r>
              <a:rPr lang="sr-Cyrl-CS" dirty="0"/>
              <a:t>ткива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органа</a:t>
            </a:r>
            <a:endParaRPr lang="sr-Latn-CS" dirty="0"/>
          </a:p>
          <a:p>
            <a:endParaRPr lang="sr-Latn-CS" dirty="0"/>
          </a:p>
          <a:p>
            <a:r>
              <a:rPr lang="sr-Cyrl-CS" dirty="0"/>
              <a:t>Градивна</a:t>
            </a:r>
            <a:r>
              <a:rPr lang="sr-Latn-CS" dirty="0"/>
              <a:t> </a:t>
            </a:r>
            <a:r>
              <a:rPr lang="sr-Cyrl-CS" dirty="0"/>
              <a:t>улога</a:t>
            </a:r>
            <a:r>
              <a:rPr lang="sr-Latn-CS" dirty="0"/>
              <a:t> </a:t>
            </a:r>
            <a:r>
              <a:rPr lang="sr-Cyrl-CS" dirty="0"/>
              <a:t>хране</a:t>
            </a:r>
            <a:r>
              <a:rPr lang="sr-Latn-CS" dirty="0"/>
              <a:t> </a:t>
            </a:r>
            <a:r>
              <a:rPr lang="sr-Cyrl-CS" dirty="0"/>
              <a:t>започиње</a:t>
            </a:r>
            <a:r>
              <a:rPr lang="sr-Latn-CS" dirty="0"/>
              <a:t> </a:t>
            </a:r>
            <a:r>
              <a:rPr lang="sr-Cyrl-CS" dirty="0"/>
              <a:t>са</a:t>
            </a:r>
            <a:r>
              <a:rPr lang="sr-Latn-CS" dirty="0"/>
              <a:t> </a:t>
            </a:r>
            <a:r>
              <a:rPr lang="sr-Cyrl-CS" dirty="0"/>
              <a:t>зачећем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траје</a:t>
            </a:r>
            <a:r>
              <a:rPr lang="sr-Latn-CS" dirty="0"/>
              <a:t> </a:t>
            </a:r>
            <a:r>
              <a:rPr lang="sr-Cyrl-CS" dirty="0"/>
              <a:t>кроз</a:t>
            </a:r>
            <a:r>
              <a:rPr lang="sr-Latn-CS" dirty="0"/>
              <a:t> </a:t>
            </a:r>
            <a:r>
              <a:rPr lang="sr-Cyrl-CS" dirty="0"/>
              <a:t>цео</a:t>
            </a:r>
            <a:r>
              <a:rPr lang="sr-Latn-CS" dirty="0"/>
              <a:t> </a:t>
            </a:r>
            <a:r>
              <a:rPr lang="sr-Cyrl-CS" dirty="0" smtClean="0"/>
              <a:t>живот</a:t>
            </a:r>
          </a:p>
          <a:p>
            <a:endParaRPr lang="sr-Cyrl-CS" dirty="0"/>
          </a:p>
          <a:p>
            <a:r>
              <a:rPr lang="sr-Cyrl-CS" dirty="0" smtClean="0"/>
              <a:t>Хемијска грађа мушког и женског тела се разликује.</a:t>
            </a:r>
          </a:p>
          <a:p>
            <a:r>
              <a:rPr lang="sr-Cyrl-CS" dirty="0" smtClean="0"/>
              <a:t>У односу на мушко тело женска грађа садржи мању количину воде, угљених хидрата, протеина и минералних материја а већу количину масти.</a:t>
            </a:r>
          </a:p>
          <a:p>
            <a:endParaRPr lang="sr-Cyrl-CS" dirty="0"/>
          </a:p>
          <a:p>
            <a:r>
              <a:rPr lang="sr-Cyrl-CS" dirty="0" smtClean="0"/>
              <a:t>Хемијска грађа организма осим од исхране зависи и од година старости, физичке активности и здравственог стања.</a:t>
            </a:r>
            <a:endParaRPr lang="sr-Latn-CS" dirty="0"/>
          </a:p>
          <a:p>
            <a:endParaRPr lang="sr-Latn-CS" dirty="0"/>
          </a:p>
          <a:p>
            <a:endParaRPr lang="sr-Latn-C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27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636588" y="126523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ЕНЕРГЕТСКА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636588" y="1857375"/>
            <a:ext cx="7561262" cy="568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dirty="0"/>
              <a:t>Храна</a:t>
            </a:r>
            <a:r>
              <a:rPr lang="sr-Latn-CS" dirty="0"/>
              <a:t> </a:t>
            </a:r>
            <a:r>
              <a:rPr lang="sr-Cyrl-RS" dirty="0"/>
              <a:t>треба да обезбеди </a:t>
            </a:r>
            <a:r>
              <a:rPr lang="sr-Cyrl-CS" dirty="0"/>
              <a:t>организму</a:t>
            </a:r>
            <a:r>
              <a:rPr lang="sr-Latn-CS" dirty="0"/>
              <a:t> </a:t>
            </a:r>
            <a:r>
              <a:rPr lang="sr-Cyrl-CS" dirty="0"/>
              <a:t>енергију</a:t>
            </a:r>
            <a:r>
              <a:rPr lang="sr-Latn-CS" dirty="0"/>
              <a:t> </a:t>
            </a:r>
            <a:r>
              <a:rPr lang="sr-Cyrl-CS" dirty="0"/>
              <a:t>неопходну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sr-Latn-CS" dirty="0"/>
              <a:t> </a:t>
            </a:r>
            <a:r>
              <a:rPr lang="sr-Cyrl-RS" dirty="0" smtClean="0"/>
              <a:t>обављање свих </a:t>
            </a:r>
            <a:r>
              <a:rPr lang="sr-Cyrl-CS" dirty="0" smtClean="0"/>
              <a:t>основних</a:t>
            </a:r>
            <a:r>
              <a:rPr lang="sr-Latn-CS" dirty="0" smtClean="0"/>
              <a:t> </a:t>
            </a:r>
            <a:r>
              <a:rPr lang="sr-Cyrl-CS" dirty="0"/>
              <a:t>телесних</a:t>
            </a:r>
            <a:r>
              <a:rPr lang="sr-Latn-CS" dirty="0"/>
              <a:t> </a:t>
            </a:r>
            <a:r>
              <a:rPr lang="sr-Cyrl-CS" dirty="0"/>
              <a:t>функција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 smtClean="0"/>
              <a:t>свакодневних</a:t>
            </a:r>
            <a:r>
              <a:rPr lang="sr-Latn-CS" dirty="0" smtClean="0"/>
              <a:t> </a:t>
            </a:r>
            <a:r>
              <a:rPr lang="sr-Cyrl-RS" dirty="0" smtClean="0"/>
              <a:t>физичких и менталних </a:t>
            </a:r>
            <a:r>
              <a:rPr lang="sr-Cyrl-CS" dirty="0" smtClean="0"/>
              <a:t>активности</a:t>
            </a:r>
            <a:endParaRPr lang="sr-Latn-C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Енергија</a:t>
            </a:r>
            <a:r>
              <a:rPr lang="sr-Latn-CS" dirty="0"/>
              <a:t> </a:t>
            </a:r>
            <a:r>
              <a:rPr lang="sr-Cyrl-CS" dirty="0"/>
              <a:t>је</a:t>
            </a:r>
            <a:r>
              <a:rPr lang="sr-Latn-CS" dirty="0"/>
              <a:t> </a:t>
            </a:r>
            <a:r>
              <a:rPr lang="sr-Cyrl-CS" dirty="0"/>
              <a:t>неопходна</a:t>
            </a:r>
            <a:r>
              <a:rPr lang="sr-Latn-CS" dirty="0"/>
              <a:t> </a:t>
            </a:r>
            <a:r>
              <a:rPr lang="sr-Cyrl-CS" dirty="0"/>
              <a:t>за: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Latn-CS" dirty="0"/>
              <a:t> </a:t>
            </a:r>
            <a:r>
              <a:rPr lang="sr-Cyrl-CS" dirty="0"/>
              <a:t>базални</a:t>
            </a:r>
            <a:r>
              <a:rPr lang="en-US" dirty="0"/>
              <a:t> </a:t>
            </a:r>
            <a:r>
              <a:rPr lang="sr-Cyrl-CS" dirty="0"/>
              <a:t>метаболизиам</a:t>
            </a:r>
            <a:r>
              <a:rPr lang="en-US" dirty="0"/>
              <a:t>,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специфично</a:t>
            </a:r>
            <a:r>
              <a:rPr lang="sr-Latn-CS" dirty="0"/>
              <a:t> </a:t>
            </a:r>
            <a:r>
              <a:rPr lang="sr-Cyrl-CS" dirty="0"/>
              <a:t>динамичко</a:t>
            </a:r>
            <a:r>
              <a:rPr lang="sr-Latn-CS" dirty="0"/>
              <a:t> </a:t>
            </a:r>
            <a:r>
              <a:rPr lang="sr-Cyrl-CS" dirty="0"/>
              <a:t>деловање</a:t>
            </a:r>
            <a:r>
              <a:rPr lang="sr-Latn-CS" dirty="0"/>
              <a:t> </a:t>
            </a:r>
            <a:r>
              <a:rPr lang="sr-Cyrl-CS" dirty="0"/>
              <a:t>хране</a:t>
            </a:r>
            <a:r>
              <a:rPr lang="sr-Latn-CS" dirty="0"/>
              <a:t> (</a:t>
            </a:r>
            <a:r>
              <a:rPr lang="sr-Cyrl-CS" dirty="0"/>
              <a:t>СДДХ</a:t>
            </a:r>
            <a:r>
              <a:rPr lang="sr-Latn-CS" dirty="0"/>
              <a:t>)</a:t>
            </a:r>
            <a:r>
              <a:rPr lang="en-US" dirty="0"/>
              <a:t>,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енергија</a:t>
            </a:r>
            <a:r>
              <a:rPr lang="en-US" dirty="0"/>
              <a:t> </a:t>
            </a:r>
            <a:r>
              <a:rPr lang="sr-Cyrl-CS" dirty="0"/>
              <a:t>за</a:t>
            </a:r>
            <a:r>
              <a:rPr lang="en-US" dirty="0"/>
              <a:t> </a:t>
            </a:r>
            <a:r>
              <a:rPr lang="sr-Cyrl-RS" dirty="0"/>
              <a:t>све физичке активности-</a:t>
            </a:r>
            <a:r>
              <a:rPr lang="sr-Cyrl-CS" dirty="0"/>
              <a:t>рад</a:t>
            </a:r>
            <a:r>
              <a:rPr lang="en-US" dirty="0"/>
              <a:t>,</a:t>
            </a:r>
            <a:r>
              <a:rPr lang="sr-Latn-CS" dirty="0"/>
              <a:t>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терморегулацију</a:t>
            </a:r>
            <a:r>
              <a:rPr lang="sr-Latn-CS" dirty="0"/>
              <a:t>,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раст</a:t>
            </a:r>
            <a:r>
              <a:rPr lang="sr-Latn-CS" dirty="0"/>
              <a:t>, </a:t>
            </a:r>
            <a:r>
              <a:rPr lang="sr-Cyrl-CS" dirty="0"/>
              <a:t>регенерацију</a:t>
            </a:r>
            <a:r>
              <a:rPr lang="sr-Latn-CS" dirty="0"/>
              <a:t>,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трудноћу</a:t>
            </a:r>
            <a:r>
              <a:rPr lang="sr-Latn-CS" dirty="0"/>
              <a:t>, </a:t>
            </a:r>
            <a:endParaRPr lang="sr-Cyrl-RS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dirty="0"/>
              <a:t>лактацију</a:t>
            </a:r>
            <a:endParaRPr lang="en-US" dirty="0"/>
          </a:p>
          <a:p>
            <a:endParaRPr lang="sr-Latn-CS" dirty="0"/>
          </a:p>
          <a:p>
            <a:r>
              <a:rPr lang="sr-Cyrl-CS" dirty="0"/>
              <a:t>Масти</a:t>
            </a:r>
            <a:r>
              <a:rPr lang="sr-Latn-CS" dirty="0"/>
              <a:t> </a:t>
            </a:r>
          </a:p>
          <a:p>
            <a:r>
              <a:rPr lang="sr-Cyrl-CS" dirty="0"/>
              <a:t>Угљени</a:t>
            </a:r>
            <a:r>
              <a:rPr lang="sr-Latn-CS" dirty="0"/>
              <a:t> </a:t>
            </a:r>
            <a:r>
              <a:rPr lang="sr-Cyrl-CS" dirty="0"/>
              <a:t>хидрати</a:t>
            </a:r>
            <a:endParaRPr lang="sr-Latn-CS" dirty="0"/>
          </a:p>
          <a:p>
            <a:r>
              <a:rPr lang="sr-Cyrl-CS" dirty="0"/>
              <a:t>Протеини</a:t>
            </a:r>
            <a:r>
              <a:rPr lang="sr-Latn-CS" dirty="0"/>
              <a:t> (</a:t>
            </a:r>
            <a:r>
              <a:rPr lang="sr-Cyrl-RS" dirty="0"/>
              <a:t>у екстремним случајевима</a:t>
            </a:r>
            <a:r>
              <a:rPr lang="sr-Latn-CS" dirty="0"/>
              <a:t>)</a:t>
            </a:r>
          </a:p>
          <a:p>
            <a:endParaRPr lang="sr-Latn-C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99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63575" y="712788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ЕНЗИМСКО</a:t>
            </a:r>
            <a:r>
              <a:rPr lang="sr-Latn-CS" sz="3200" b="1"/>
              <a:t> </a:t>
            </a:r>
            <a:r>
              <a:rPr lang="sr-Cyrl-CS" sz="3200" b="1"/>
              <a:t>БИОХЕМИЈСКА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428625" y="1714500"/>
            <a:ext cx="8064500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dirty="0"/>
              <a:t>Храна</a:t>
            </a:r>
            <a:r>
              <a:rPr lang="sr-Latn-CS" dirty="0"/>
              <a:t> </a:t>
            </a:r>
            <a:r>
              <a:rPr lang="sr-Cyrl-CS" dirty="0"/>
              <a:t>обезбеђује</a:t>
            </a:r>
            <a:r>
              <a:rPr lang="sr-Latn-CS" dirty="0"/>
              <a:t> </a:t>
            </a:r>
            <a:r>
              <a:rPr lang="sr-Cyrl-CS" dirty="0"/>
              <a:t>организму</a:t>
            </a:r>
            <a:r>
              <a:rPr lang="sr-Latn-CS" dirty="0"/>
              <a:t> </a:t>
            </a:r>
            <a:r>
              <a:rPr lang="sr-Cyrl-CS" dirty="0"/>
              <a:t>састојке</a:t>
            </a:r>
            <a:r>
              <a:rPr lang="sr-Latn-CS" dirty="0"/>
              <a:t> </a:t>
            </a:r>
            <a:r>
              <a:rPr lang="sr-Cyrl-CS" dirty="0"/>
              <a:t>неопходне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sr-Latn-CS" dirty="0"/>
              <a:t> </a:t>
            </a:r>
            <a:r>
              <a:rPr lang="sr-Cyrl-CS" dirty="0"/>
              <a:t>синтезу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функционисање</a:t>
            </a:r>
            <a:r>
              <a:rPr lang="sr-Latn-CS" dirty="0"/>
              <a:t> </a:t>
            </a:r>
            <a:r>
              <a:rPr lang="sr-Cyrl-CS" dirty="0"/>
              <a:t>ензима</a:t>
            </a:r>
            <a:r>
              <a:rPr lang="sr-Latn-CS" dirty="0"/>
              <a:t> </a:t>
            </a:r>
            <a:r>
              <a:rPr lang="sr-Cyrl-CS" dirty="0"/>
              <a:t>који</a:t>
            </a:r>
            <a:r>
              <a:rPr lang="sr-Latn-CS" dirty="0"/>
              <a:t> </a:t>
            </a:r>
            <a:r>
              <a:rPr lang="sr-Cyrl-CS" dirty="0"/>
              <a:t>учествују</a:t>
            </a:r>
            <a:r>
              <a:rPr lang="sr-Latn-CS" dirty="0"/>
              <a:t> </a:t>
            </a:r>
            <a:r>
              <a:rPr lang="sr-Cyrl-CS" dirty="0"/>
              <a:t>у</a:t>
            </a:r>
            <a:r>
              <a:rPr lang="sr-Latn-CS" dirty="0"/>
              <a:t> </a:t>
            </a:r>
            <a:r>
              <a:rPr lang="sr-Cyrl-CS" dirty="0" smtClean="0"/>
              <a:t>бројним</a:t>
            </a:r>
            <a:r>
              <a:rPr lang="sr-Latn-CS" dirty="0" smtClean="0"/>
              <a:t> </a:t>
            </a:r>
            <a:r>
              <a:rPr lang="sr-Cyrl-CS" dirty="0" smtClean="0"/>
              <a:t>биохемијским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</a:t>
            </a:r>
            <a:r>
              <a:rPr lang="sr-Cyrl-CS" dirty="0"/>
              <a:t>метаболичким</a:t>
            </a:r>
            <a:r>
              <a:rPr lang="sr-Latn-CS" dirty="0"/>
              <a:t> </a:t>
            </a:r>
            <a:r>
              <a:rPr lang="sr-Cyrl-CS" dirty="0" smtClean="0"/>
              <a:t>реакцијама.</a:t>
            </a:r>
            <a:endParaRPr lang="sr-Latn-CS" dirty="0"/>
          </a:p>
          <a:p>
            <a:endParaRPr lang="sr-Latn-CS" u="sng" dirty="0"/>
          </a:p>
          <a:p>
            <a:r>
              <a:rPr lang="sr-Cyrl-CS" sz="2000" u="sng" dirty="0"/>
              <a:t>Протеини</a:t>
            </a:r>
            <a:r>
              <a:rPr lang="sr-Latn-CS" sz="2000" dirty="0"/>
              <a:t> </a:t>
            </a:r>
          </a:p>
          <a:p>
            <a:r>
              <a:rPr lang="sr-Cyrl-CS" sz="2000" dirty="0"/>
              <a:t>ензими</a:t>
            </a:r>
            <a:endParaRPr lang="sr-Latn-CS" sz="2000" dirty="0"/>
          </a:p>
          <a:p>
            <a:endParaRPr lang="sr-Latn-CS" sz="2000" dirty="0"/>
          </a:p>
          <a:p>
            <a:r>
              <a:rPr lang="sr-Cyrl-CS" sz="2000" u="sng" dirty="0"/>
              <a:t>Минерали</a:t>
            </a:r>
            <a:endParaRPr lang="sr-Latn-CS" sz="2000" u="sng" dirty="0"/>
          </a:p>
          <a:p>
            <a:r>
              <a:rPr lang="sr-Latn-CS" sz="2000" dirty="0"/>
              <a:t>Cu,Zn – delovi enzima superoksid-dismutaza (SOD); Se-deo enzima glutation-peroksidaza (GSH)</a:t>
            </a:r>
          </a:p>
          <a:p>
            <a:r>
              <a:rPr lang="sr-Latn-CS" sz="2000" dirty="0"/>
              <a:t>Mg,Ca-modulatori aktivnosti enzima</a:t>
            </a:r>
          </a:p>
          <a:p>
            <a:endParaRPr lang="sr-Latn-CS" sz="2000" dirty="0"/>
          </a:p>
          <a:p>
            <a:r>
              <a:rPr lang="sr-Cyrl-CS" sz="2000" u="sng" dirty="0"/>
              <a:t>Витамини</a:t>
            </a:r>
            <a:endParaRPr lang="sr-Latn-CS" sz="2000" u="sng" dirty="0"/>
          </a:p>
          <a:p>
            <a:r>
              <a:rPr lang="sr-Latn-CS" sz="2000" dirty="0"/>
              <a:t>vitamini B1, B2, PP, pantotenska kiselina su strukturni delovi koenzima  tiamin-pirofosfata, FAD, NAD, koenzima A</a:t>
            </a:r>
          </a:p>
        </p:txBody>
      </p:sp>
    </p:spTree>
    <p:extLst>
      <p:ext uri="{BB962C8B-B14F-4D97-AF65-F5344CB8AC3E}">
        <p14:creationId xmlns:p14="http://schemas.microsoft.com/office/powerpoint/2010/main" xmlns="" val="33865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196975"/>
            <a:ext cx="8280400" cy="504031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endParaRPr lang="sr-Cyrl-CS" sz="2400" b="1" dirty="0" smtClean="0">
              <a:solidFill>
                <a:schemeClr val="bg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b="1" dirty="0" smtClean="0">
                <a:solidFill>
                  <a:schemeClr val="tx1"/>
                </a:solidFill>
              </a:rPr>
              <a:t>Здравље је уско повезано са правилном исхраном.</a:t>
            </a:r>
          </a:p>
          <a:p>
            <a:pPr algn="just">
              <a:lnSpc>
                <a:spcPct val="80000"/>
              </a:lnSpc>
            </a:pPr>
            <a:endParaRPr lang="sr-Cyrl-C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b="1" dirty="0" smtClean="0">
                <a:solidFill>
                  <a:schemeClr val="tx1"/>
                </a:solidFill>
              </a:rPr>
              <a:t>Отац медицине-Хипократ, 300 год. п.н.е.: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solidFill>
                  <a:schemeClr val="tx1"/>
                </a:solidFill>
              </a:rPr>
              <a:t>„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твој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,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твоја“</a:t>
            </a: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b="1" dirty="0" smtClean="0">
                <a:solidFill>
                  <a:schemeClr val="tx1"/>
                </a:solidFill>
              </a:rPr>
              <a:t>Џорџ Херберт (16 век) рекао је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dirty="0" smtClean="0">
                <a:solidFill>
                  <a:schemeClr val="tx1"/>
                </a:solidFill>
              </a:rPr>
              <a:t>„Ма ко био отац једне болести, </a:t>
            </a:r>
            <a:r>
              <a:rPr lang="sr-Cyrl-CS" sz="2400" u="sng" dirty="0" smtClean="0">
                <a:solidFill>
                  <a:schemeClr val="tx1"/>
                </a:solidFill>
              </a:rPr>
              <a:t>неправилна исхрана </a:t>
            </a:r>
            <a:r>
              <a:rPr lang="sr-Cyrl-CS" sz="2400" dirty="0" smtClean="0">
                <a:solidFill>
                  <a:schemeClr val="tx1"/>
                </a:solidFill>
              </a:rPr>
              <a:t>јој је мајка“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Latn-C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66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457200" y="1368425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RS" sz="3200" b="1"/>
              <a:t>ЗАШТИТНА УЛОГА ХРАНЕ</a:t>
            </a:r>
            <a:endParaRPr 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9750" y="1952625"/>
            <a:ext cx="8064500" cy="366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dirty="0"/>
              <a:t>Храна</a:t>
            </a:r>
            <a:r>
              <a:rPr lang="sr-Latn-CS" dirty="0"/>
              <a:t> </a:t>
            </a:r>
            <a:r>
              <a:rPr lang="sr-Cyrl-CS" dirty="0"/>
              <a:t>обезбеђује</a:t>
            </a:r>
            <a:r>
              <a:rPr lang="sr-Latn-CS" dirty="0"/>
              <a:t> </a:t>
            </a:r>
            <a:r>
              <a:rPr lang="sr-Cyrl-CS" dirty="0"/>
              <a:t>организму</a:t>
            </a:r>
            <a:r>
              <a:rPr lang="sr-Latn-CS" dirty="0"/>
              <a:t> </a:t>
            </a:r>
            <a:r>
              <a:rPr lang="sr-Cyrl-CS" dirty="0"/>
              <a:t>састојке</a:t>
            </a:r>
            <a:r>
              <a:rPr lang="sr-Latn-CS" dirty="0"/>
              <a:t> </a:t>
            </a:r>
            <a:r>
              <a:rPr lang="sr-Cyrl-RS" dirty="0"/>
              <a:t> који су </a:t>
            </a:r>
            <a:r>
              <a:rPr lang="sr-Cyrl-CS" dirty="0"/>
              <a:t>неопходни</a:t>
            </a:r>
            <a:r>
              <a:rPr lang="sr-Latn-CS" dirty="0"/>
              <a:t> </a:t>
            </a:r>
            <a:r>
              <a:rPr lang="sr-Cyrl-CS" dirty="0"/>
              <a:t>за</a:t>
            </a:r>
            <a:r>
              <a:rPr lang="sr-Latn-CS" dirty="0"/>
              <a:t> </a:t>
            </a:r>
            <a:r>
              <a:rPr lang="sr-Cyrl-CS" dirty="0"/>
              <a:t>нормално</a:t>
            </a:r>
            <a:r>
              <a:rPr lang="sr-Latn-CS" dirty="0"/>
              <a:t> </a:t>
            </a:r>
            <a:r>
              <a:rPr lang="sr-Cyrl-CS" dirty="0"/>
              <a:t>функционисање</a:t>
            </a:r>
            <a:r>
              <a:rPr lang="sr-Latn-CS" dirty="0"/>
              <a:t> </a:t>
            </a:r>
            <a:r>
              <a:rPr lang="sr-Cyrl-CS" dirty="0"/>
              <a:t>имуног</a:t>
            </a:r>
            <a:r>
              <a:rPr lang="sr-Latn-CS" dirty="0"/>
              <a:t> </a:t>
            </a:r>
            <a:r>
              <a:rPr lang="sr-Cyrl-CS" dirty="0"/>
              <a:t>система.</a:t>
            </a:r>
          </a:p>
          <a:p>
            <a:r>
              <a:rPr lang="sr-Cyrl-CS" dirty="0"/>
              <a:t>Заштитне </a:t>
            </a:r>
            <a:r>
              <a:rPr lang="sr-Cyrl-CS" dirty="0" smtClean="0"/>
              <a:t>материје из хране </a:t>
            </a:r>
            <a:r>
              <a:rPr lang="sr-Cyrl-CS" dirty="0"/>
              <a:t>су:</a:t>
            </a:r>
            <a:endParaRPr lang="sr-Latn-CS" dirty="0"/>
          </a:p>
          <a:p>
            <a:endParaRPr lang="sr-Latn-CS" u="sng" dirty="0"/>
          </a:p>
          <a:p>
            <a:r>
              <a:rPr lang="sr-Cyrl-CS" sz="2000" u="sng" dirty="0"/>
              <a:t>1. Протеини</a:t>
            </a:r>
            <a:r>
              <a:rPr lang="sr-Latn-CS" sz="2000" dirty="0"/>
              <a:t> </a:t>
            </a:r>
          </a:p>
          <a:p>
            <a:r>
              <a:rPr lang="sr-Cyrl-CS" sz="2000" dirty="0"/>
              <a:t>антитела</a:t>
            </a:r>
            <a:endParaRPr lang="sr-Latn-CS" sz="2000" dirty="0"/>
          </a:p>
          <a:p>
            <a:endParaRPr lang="sr-Latn-CS" sz="2000" dirty="0"/>
          </a:p>
          <a:p>
            <a:r>
              <a:rPr lang="sr-Cyrl-CS" sz="2000" u="sng" dirty="0"/>
              <a:t>2. Минерали</a:t>
            </a:r>
            <a:endParaRPr lang="sr-Latn-CS" sz="2000" u="sng" dirty="0"/>
          </a:p>
          <a:p>
            <a:r>
              <a:rPr lang="sr-Latn-CS" sz="2000" dirty="0"/>
              <a:t>Zn</a:t>
            </a:r>
          </a:p>
          <a:p>
            <a:endParaRPr lang="sr-Latn-CS" sz="2000" dirty="0"/>
          </a:p>
          <a:p>
            <a:r>
              <a:rPr lang="sr-Cyrl-CS" sz="2000" u="sng" dirty="0"/>
              <a:t>3. Витамини</a:t>
            </a:r>
            <a:endParaRPr lang="sr-Latn-CS" sz="2000" u="sng" dirty="0"/>
          </a:p>
          <a:p>
            <a:r>
              <a:rPr lang="sr-Cyrl-RS" sz="2000" dirty="0"/>
              <a:t>Витамини </a:t>
            </a:r>
            <a:r>
              <a:rPr lang="sr-Latn-CS" sz="2000" dirty="0"/>
              <a:t>C, A, E </a:t>
            </a:r>
            <a:r>
              <a:rPr lang="sr-Cyrl-CS" sz="2000" dirty="0"/>
              <a:t>модулирају</a:t>
            </a:r>
            <a:r>
              <a:rPr lang="sr-Latn-CS" sz="2000" dirty="0"/>
              <a:t> </a:t>
            </a:r>
            <a:r>
              <a:rPr lang="sr-Cyrl-CS" sz="2000" dirty="0"/>
              <a:t>имуни</a:t>
            </a:r>
            <a:r>
              <a:rPr lang="sr-Latn-CS" sz="2000" dirty="0"/>
              <a:t> </a:t>
            </a:r>
            <a:r>
              <a:rPr lang="sr-Cyrl-CS" sz="2000" dirty="0"/>
              <a:t>одговор</a:t>
            </a:r>
            <a:endParaRPr lang="sr-Latn-CS" sz="2000" dirty="0"/>
          </a:p>
        </p:txBody>
      </p:sp>
    </p:spTree>
    <p:extLst>
      <p:ext uri="{BB962C8B-B14F-4D97-AF65-F5344CB8AC3E}">
        <p14:creationId xmlns:p14="http://schemas.microsoft.com/office/powerpoint/2010/main" xmlns="" val="36624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755650" y="1989138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/>
              <a:t>СОЦИЈАЛНА</a:t>
            </a:r>
            <a:r>
              <a:rPr lang="sr-Latn-CS" sz="3200" b="1"/>
              <a:t> </a:t>
            </a:r>
            <a:r>
              <a:rPr lang="sr-Cyrl-CS" sz="3200" b="1"/>
              <a:t>УЛОГА</a:t>
            </a:r>
            <a:r>
              <a:rPr lang="sr-Latn-CS" sz="3200" b="1"/>
              <a:t> </a:t>
            </a:r>
            <a:r>
              <a:rPr lang="sr-Cyrl-CS" sz="3200" b="1"/>
              <a:t>ХРАНЕ</a:t>
            </a:r>
            <a:endParaRPr lang="en-US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250825" y="3644900"/>
            <a:ext cx="8064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2400"/>
              <a:t>Адекватна</a:t>
            </a:r>
            <a:r>
              <a:rPr lang="sr-Latn-CS" sz="2400"/>
              <a:t> </a:t>
            </a:r>
            <a:r>
              <a:rPr lang="sr-Cyrl-CS" sz="2400"/>
              <a:t>исхрана</a:t>
            </a:r>
            <a:r>
              <a:rPr lang="sr-Latn-CS" sz="2400"/>
              <a:t> </a:t>
            </a:r>
            <a:r>
              <a:rPr lang="sr-Cyrl-CS" sz="2400"/>
              <a:t>омогућава</a:t>
            </a:r>
            <a:r>
              <a:rPr lang="sr-Latn-CS" sz="2400"/>
              <a:t> </a:t>
            </a:r>
            <a:r>
              <a:rPr lang="sr-Cyrl-CS" sz="2400"/>
              <a:t>човеку</a:t>
            </a:r>
            <a:r>
              <a:rPr lang="sr-Latn-CS" sz="2400"/>
              <a:t> </a:t>
            </a:r>
            <a:r>
              <a:rPr lang="sr-Cyrl-RS" sz="2400"/>
              <a:t>добро </a:t>
            </a:r>
            <a:r>
              <a:rPr lang="sr-Cyrl-CS" sz="2400"/>
              <a:t>социјално</a:t>
            </a:r>
            <a:r>
              <a:rPr lang="sr-Latn-CS" sz="2400"/>
              <a:t> </a:t>
            </a:r>
            <a:r>
              <a:rPr lang="sr-Cyrl-CS" sz="2400"/>
              <a:t>функционисање, на свим нивоима социјализације.</a:t>
            </a:r>
            <a:endParaRPr lang="sr-Latn-CS" sz="2400"/>
          </a:p>
          <a:p>
            <a:endParaRPr lang="sr-Latn-CS" sz="2400"/>
          </a:p>
          <a:p>
            <a:r>
              <a:rPr lang="sr-Cyrl-CS" sz="2400"/>
              <a:t>Ментално здравље, радна</a:t>
            </a:r>
            <a:r>
              <a:rPr lang="sr-Latn-CS" sz="2400"/>
              <a:t> </a:t>
            </a:r>
            <a:r>
              <a:rPr lang="sr-Cyrl-CS" sz="2400"/>
              <a:t>способност</a:t>
            </a:r>
            <a:r>
              <a:rPr lang="sr-Latn-CS" sz="2400"/>
              <a:t>, </a:t>
            </a:r>
            <a:r>
              <a:rPr lang="sr-Cyrl-CS" sz="2400"/>
              <a:t>психолошки</a:t>
            </a:r>
            <a:r>
              <a:rPr lang="sr-Latn-CS" sz="2400"/>
              <a:t> </a:t>
            </a:r>
            <a:r>
              <a:rPr lang="sr-Cyrl-CS" sz="2400"/>
              <a:t>статус и функционисање личности</a:t>
            </a:r>
            <a:r>
              <a:rPr lang="sr-Latn-CS" sz="2400"/>
              <a:t> </a:t>
            </a:r>
            <a:r>
              <a:rPr lang="sr-Cyrl-CS" sz="2400"/>
              <a:t>зависе</a:t>
            </a:r>
            <a:r>
              <a:rPr lang="sr-Latn-CS" sz="2400"/>
              <a:t> </a:t>
            </a:r>
            <a:r>
              <a:rPr lang="sr-Cyrl-CS" sz="2400"/>
              <a:t>и</a:t>
            </a:r>
            <a:r>
              <a:rPr lang="sr-Latn-CS" sz="2400"/>
              <a:t> </a:t>
            </a:r>
            <a:r>
              <a:rPr lang="sr-Cyrl-CS" sz="2400"/>
              <a:t>од</a:t>
            </a:r>
            <a:r>
              <a:rPr lang="sr-Latn-CS" sz="2400"/>
              <a:t> </a:t>
            </a:r>
            <a:r>
              <a:rPr lang="sr-Cyrl-CS" sz="2400"/>
              <a:t>стања</a:t>
            </a:r>
            <a:r>
              <a:rPr lang="sr-Latn-CS" sz="2400"/>
              <a:t> </a:t>
            </a:r>
            <a:r>
              <a:rPr lang="sr-Cyrl-CS" sz="2400"/>
              <a:t>ухрањености</a:t>
            </a:r>
            <a:endParaRPr lang="sr-Latn-CS" sz="2400" u="sng"/>
          </a:p>
        </p:txBody>
      </p:sp>
    </p:spTree>
    <p:extLst>
      <p:ext uri="{BB962C8B-B14F-4D97-AF65-F5344CB8AC3E}">
        <p14:creationId xmlns:p14="http://schemas.microsoft.com/office/powerpoint/2010/main" xmlns="" val="14927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95288" y="1989138"/>
            <a:ext cx="82296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 dirty="0"/>
              <a:t>ПАТОЛОШКА</a:t>
            </a:r>
            <a:r>
              <a:rPr lang="sr-Latn-CS" sz="3200" b="1" dirty="0"/>
              <a:t> </a:t>
            </a:r>
            <a:r>
              <a:rPr lang="sr-Cyrl-CS" sz="3200" b="1" dirty="0"/>
              <a:t>УЛОГА</a:t>
            </a:r>
            <a:r>
              <a:rPr lang="sr-Latn-CS" sz="3200" b="1" dirty="0"/>
              <a:t> </a:t>
            </a:r>
            <a:r>
              <a:rPr lang="sr-Cyrl-CS" sz="3200" b="1" dirty="0"/>
              <a:t>ХРАНЕ</a:t>
            </a:r>
            <a:endParaRPr lang="sr-Latn-CS" sz="3200" b="1" dirty="0"/>
          </a:p>
          <a:p>
            <a:pPr eaLnBrk="1" hangingPunct="1"/>
            <a:endParaRPr lang="sr-Latn-CS" b="1" dirty="0"/>
          </a:p>
          <a:p>
            <a:pPr eaLnBrk="1" hangingPunct="1"/>
            <a:r>
              <a:rPr lang="sr-Cyrl-CS" dirty="0"/>
              <a:t>Храна</a:t>
            </a:r>
            <a:r>
              <a:rPr lang="sr-Latn-CS" dirty="0"/>
              <a:t> </a:t>
            </a:r>
            <a:r>
              <a:rPr lang="sr-Cyrl-CS" dirty="0"/>
              <a:t>може</a:t>
            </a:r>
            <a:r>
              <a:rPr lang="sr-Latn-CS" dirty="0"/>
              <a:t> </a:t>
            </a:r>
            <a:r>
              <a:rPr lang="sr-Cyrl-CS" dirty="0"/>
              <a:t>да</a:t>
            </a:r>
            <a:r>
              <a:rPr lang="sr-Latn-CS" dirty="0"/>
              <a:t> </a:t>
            </a:r>
            <a:r>
              <a:rPr lang="sr-Cyrl-CS" dirty="0"/>
              <a:t>буде</a:t>
            </a:r>
            <a:r>
              <a:rPr lang="sr-Latn-CS" dirty="0"/>
              <a:t> </a:t>
            </a:r>
            <a:r>
              <a:rPr lang="sr-Cyrl-RS" dirty="0"/>
              <a:t>и морбогени чинилац у случајевима када:</a:t>
            </a:r>
            <a:endParaRPr lang="sr-Cyrl-CS" dirty="0"/>
          </a:p>
          <a:p>
            <a:pPr eaLnBrk="1" hangingPunct="1"/>
            <a:endParaRPr lang="sr-Latn-CS" dirty="0"/>
          </a:p>
          <a:p>
            <a:pPr eaLnBrk="1" hangingPunct="1"/>
            <a:endParaRPr lang="sr-Latn-CS" dirty="0"/>
          </a:p>
          <a:p>
            <a:pPr eaLnBrk="1" hangingPunct="1"/>
            <a:r>
              <a:rPr lang="sr-Cyrl-CS" dirty="0"/>
              <a:t>1. Недостају одређени нутритијенти или их има у мањој количини од потребне-малнутриције-протеинско-енергетски </a:t>
            </a:r>
            <a:r>
              <a:rPr lang="sr-Cyrl-CS" dirty="0" smtClean="0"/>
              <a:t>дефицит, хипо и авитаминозе: рахитис</a:t>
            </a:r>
            <a:r>
              <a:rPr lang="sr-Cyrl-CS" dirty="0"/>
              <a:t>, бери-бери</a:t>
            </a:r>
            <a:r>
              <a:rPr lang="sr-Cyrl-CS" dirty="0" smtClean="0"/>
              <a:t>, нутритивне анемије....</a:t>
            </a:r>
            <a:endParaRPr lang="sr-Cyrl-CS" dirty="0"/>
          </a:p>
          <a:p>
            <a:pPr eaLnBrk="1" hangingPunct="1"/>
            <a:r>
              <a:rPr lang="sr-Cyrl-CS" dirty="0" smtClean="0"/>
              <a:t>2. постоји вишак у укупној количини унете хране или само </a:t>
            </a:r>
            <a:r>
              <a:rPr lang="sr-Cyrl-CS" dirty="0"/>
              <a:t>појединих нутритијената-суфицити-видљиви (гојазност, </a:t>
            </a:r>
            <a:r>
              <a:rPr lang="sr-Cyrl-CS" dirty="0" smtClean="0"/>
              <a:t>хиперкаротенемија, </a:t>
            </a:r>
            <a:r>
              <a:rPr lang="sr-Cyrl-CS" dirty="0"/>
              <a:t>Вилсонова болест...) и невидљиви (хипертензија, атросклероза, малигне болести...)</a:t>
            </a:r>
            <a:endParaRPr lang="sr-Latn-CS" dirty="0"/>
          </a:p>
          <a:p>
            <a:pPr eaLnBrk="1" hangingPunct="1">
              <a:buSzPct val="95000"/>
            </a:pPr>
            <a:r>
              <a:rPr lang="sr-Cyrl-CS" dirty="0"/>
              <a:t>3. </a:t>
            </a:r>
            <a:r>
              <a:rPr lang="sr-Cyrl-CS" dirty="0" smtClean="0"/>
              <a:t>постоје </a:t>
            </a:r>
            <a:r>
              <a:rPr lang="sr-Cyrl-CS" dirty="0"/>
              <a:t>алергије</a:t>
            </a:r>
            <a:r>
              <a:rPr lang="sr-Latn-CS" dirty="0"/>
              <a:t> </a:t>
            </a:r>
            <a:r>
              <a:rPr lang="sr-Cyrl-CS" dirty="0"/>
              <a:t>и</a:t>
            </a:r>
            <a:r>
              <a:rPr lang="sr-Latn-CS" dirty="0"/>
              <a:t> </a:t>
            </a:r>
            <a:r>
              <a:rPr lang="sr-Cyrl-CS" dirty="0"/>
              <a:t>интолеранције</a:t>
            </a:r>
          </a:p>
          <a:p>
            <a:pPr eaLnBrk="1" hangingPunct="1"/>
            <a:r>
              <a:rPr lang="sr-Cyrl-CS" dirty="0"/>
              <a:t>4</a:t>
            </a:r>
            <a:r>
              <a:rPr lang="sr-Cyrl-CS" dirty="0" smtClean="0"/>
              <a:t>. интоксикације </a:t>
            </a:r>
            <a:r>
              <a:rPr lang="sr-Cyrl-CS" dirty="0"/>
              <a:t>и тровања храном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153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714375" y="1643063"/>
            <a:ext cx="82153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3600" b="1">
                <a:solidFill>
                  <a:srgbClr val="CC0000"/>
                </a:solidFill>
              </a:rPr>
              <a:t>Да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храна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могла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да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оствари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своје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улоге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мора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бити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биолошки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вредна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и</a:t>
            </a:r>
            <a:r>
              <a:rPr lang="sl-SI" sz="3600" b="1">
                <a:solidFill>
                  <a:srgbClr val="CC00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sl-SI" sz="3600" b="1">
                <a:solidFill>
                  <a:srgbClr val="CC0000"/>
                </a:solidFill>
              </a:rPr>
              <a:t>            </a:t>
            </a:r>
            <a:r>
              <a:rPr lang="sr-Cyrl-CS" sz="3600" b="1">
                <a:solidFill>
                  <a:srgbClr val="CC0000"/>
                </a:solidFill>
              </a:rPr>
              <a:t>здравствено</a:t>
            </a:r>
            <a:r>
              <a:rPr lang="sl-SI" sz="3600" b="1">
                <a:solidFill>
                  <a:srgbClr val="CC0000"/>
                </a:solidFill>
              </a:rPr>
              <a:t> </a:t>
            </a:r>
            <a:r>
              <a:rPr lang="sr-Cyrl-CS" sz="3600" b="1">
                <a:solidFill>
                  <a:srgbClr val="CC0000"/>
                </a:solidFill>
              </a:rPr>
              <a:t>безбедна</a:t>
            </a:r>
            <a:endParaRPr lang="en-US" sz="3600" b="1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39646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92375"/>
            <a:ext cx="9144000" cy="1584325"/>
          </a:xfrm>
        </p:spPr>
        <p:txBody>
          <a:bodyPr/>
          <a:lstStyle/>
          <a:p>
            <a:r>
              <a:rPr lang="en-US" b="1" smtClean="0"/>
              <a:t>ХРАНЉИВЕ МАТЕРИЈЕ</a:t>
            </a:r>
            <a:r>
              <a:rPr lang="sr-Cyrl-CS" smtClean="0"/>
              <a:t/>
            </a:r>
            <a:br>
              <a:rPr lang="sr-Cyrl-CS" smtClean="0"/>
            </a:b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17000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060575"/>
            <a:ext cx="8280400" cy="4264025"/>
          </a:xfrm>
        </p:spPr>
        <p:txBody>
          <a:bodyPr>
            <a:normAutofit lnSpcReduction="10000"/>
          </a:bodyPr>
          <a:lstStyle/>
          <a:p>
            <a:pPr algn="just"/>
            <a:endParaRPr lang="en-US" sz="2800" b="1" dirty="0" smtClean="0"/>
          </a:p>
          <a:p>
            <a:pPr algn="just"/>
            <a:endParaRPr lang="en-US" sz="2800" b="1" dirty="0" smtClean="0"/>
          </a:p>
          <a:p>
            <a:pPr algn="just"/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са</a:t>
            </a:r>
            <a:r>
              <a:rPr lang="sr-Cyrl-CS" sz="2800" b="1" dirty="0" smtClean="0">
                <a:solidFill>
                  <a:schemeClr val="tx1"/>
                </a:solidFill>
              </a:rPr>
              <a:t>с</a:t>
            </a:r>
            <a:r>
              <a:rPr lang="en-US" sz="2800" b="1" dirty="0" err="1" smtClean="0">
                <a:solidFill>
                  <a:schemeClr val="tx1"/>
                </a:solidFill>
              </a:rPr>
              <a:t>тој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и </a:t>
            </a:r>
            <a:r>
              <a:rPr lang="en-US" sz="2800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а </a:t>
            </a:r>
            <a:r>
              <a:rPr lang="en-US" sz="2800" b="1" dirty="0" err="1" smtClean="0">
                <a:solidFill>
                  <a:schemeClr val="tx1"/>
                </a:solidFill>
              </a:rPr>
              <a:t>који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за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одржав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живота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раст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развој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репродук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ију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i="1" dirty="0" err="1" smtClean="0">
                <a:solidFill>
                  <a:schemeClr val="tx1"/>
                </a:solidFill>
              </a:rPr>
              <a:t>размножав</a:t>
            </a:r>
            <a:r>
              <a:rPr lang="sr-Cyrl-CS" sz="2800" b="1" i="1" dirty="0" smtClean="0">
                <a:solidFill>
                  <a:schemeClr val="tx1"/>
                </a:solidFill>
              </a:rPr>
              <a:t>а</a:t>
            </a:r>
            <a:r>
              <a:rPr lang="en-US" sz="2800" b="1" i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).</a:t>
            </a:r>
            <a:endParaRPr lang="sr-Cyrl-RS" sz="2800" b="1" dirty="0" smtClean="0">
              <a:solidFill>
                <a:schemeClr val="tx1"/>
              </a:solidFill>
            </a:endParaRPr>
          </a:p>
          <a:p>
            <a:pPr algn="just"/>
            <a:endParaRPr lang="sr-Cyrl-RS" sz="1900" b="1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1900" dirty="0" smtClean="0">
                <a:solidFill>
                  <a:schemeClr val="tx1"/>
                </a:solidFill>
              </a:rPr>
              <a:t>Органске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или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неорганске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супстанце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које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део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намирица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које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човек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може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користи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циљу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задовољења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својих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животних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потреба</a:t>
            </a:r>
            <a:r>
              <a:rPr lang="sr-Latn-CS" sz="1900" dirty="0" smtClean="0">
                <a:solidFill>
                  <a:schemeClr val="tx1"/>
                </a:solidFill>
              </a:rPr>
              <a:t> (</a:t>
            </a:r>
            <a:r>
              <a:rPr lang="sr-Cyrl-CS" sz="19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1900" dirty="0" smtClean="0">
                <a:solidFill>
                  <a:schemeClr val="tx1"/>
                </a:solidFill>
              </a:rPr>
              <a:t>)</a:t>
            </a:r>
            <a:endParaRPr lang="sr-Cyrl-RS" sz="19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19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1900" dirty="0" smtClean="0">
                <a:solidFill>
                  <a:schemeClr val="tx1"/>
                </a:solidFill>
              </a:rPr>
              <a:t>Једињења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одређеног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хемијског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састава</a:t>
            </a:r>
            <a:r>
              <a:rPr lang="sr-Latn-CS" sz="1900" dirty="0" smtClean="0">
                <a:solidFill>
                  <a:schemeClr val="tx1"/>
                </a:solidFill>
              </a:rPr>
              <a:t>, </a:t>
            </a:r>
            <a:r>
              <a:rPr lang="sr-Cyrl-CS" sz="1900" dirty="0" smtClean="0">
                <a:solidFill>
                  <a:schemeClr val="tx1"/>
                </a:solidFill>
              </a:rPr>
              <a:t>која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могу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да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изолују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чистом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стању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из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намирница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служе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за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исхрану</a:t>
            </a:r>
            <a:r>
              <a:rPr lang="sr-Latn-CS" sz="1900" dirty="0" smtClean="0">
                <a:solidFill>
                  <a:schemeClr val="tx1"/>
                </a:solidFill>
              </a:rPr>
              <a:t> </a:t>
            </a:r>
            <a:r>
              <a:rPr lang="sr-Cyrl-CS" sz="1900" dirty="0" smtClean="0">
                <a:solidFill>
                  <a:schemeClr val="tx1"/>
                </a:solidFill>
              </a:rPr>
              <a:t>људи</a:t>
            </a:r>
            <a:r>
              <a:rPr lang="sr-Latn-CS" sz="1900" dirty="0" smtClean="0">
                <a:solidFill>
                  <a:schemeClr val="tx1"/>
                </a:solidFill>
              </a:rPr>
              <a:t> (</a:t>
            </a:r>
            <a:r>
              <a:rPr lang="sr-Cyrl-CS" sz="1900" dirty="0" smtClean="0">
                <a:solidFill>
                  <a:schemeClr val="tx1"/>
                </a:solidFill>
              </a:rPr>
              <a:t>хемијско</a:t>
            </a:r>
            <a:r>
              <a:rPr lang="sr-Latn-CS" sz="1900" dirty="0" smtClean="0">
                <a:solidFill>
                  <a:schemeClr val="tx1"/>
                </a:solidFill>
              </a:rPr>
              <a:t>-</a:t>
            </a:r>
            <a:r>
              <a:rPr lang="sr-Cyrl-CS" sz="19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1900" dirty="0" smtClean="0">
                <a:solidFill>
                  <a:schemeClr val="tx1"/>
                </a:solidFill>
              </a:rPr>
              <a:t>)</a:t>
            </a:r>
            <a:endParaRPr lang="en-US" sz="1900" dirty="0" smtClean="0">
              <a:solidFill>
                <a:schemeClr val="tx1"/>
              </a:solidFill>
            </a:endParaRPr>
          </a:p>
          <a:p>
            <a:pPr algn="just"/>
            <a:endParaRPr lang="sr-Latn-CS" sz="1600" dirty="0" smtClean="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57188" y="1500188"/>
            <a:ext cx="8064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ХРАНЉИВЕ МАТЕРИЈЕ</a:t>
            </a:r>
            <a:r>
              <a:rPr lang="sr-Cyrl-CS" sz="3200" b="1">
                <a:latin typeface="Verdana" pitchFamily="34" charset="0"/>
              </a:rPr>
              <a:t>-</a:t>
            </a:r>
            <a:r>
              <a:rPr lang="sr-Latn-CS" sz="3200" b="1">
                <a:latin typeface="Verdana" pitchFamily="34" charset="0"/>
              </a:rPr>
              <a:t>дефини</a:t>
            </a:r>
            <a:r>
              <a:rPr lang="sr-Cyrl-CS" sz="3200" b="1">
                <a:latin typeface="Verdana" pitchFamily="34" charset="0"/>
              </a:rPr>
              <a:t>ц</a:t>
            </a:r>
            <a:r>
              <a:rPr lang="sr-Latn-CS" sz="3200" b="1">
                <a:latin typeface="Verdana" pitchFamily="34" charset="0"/>
              </a:rPr>
              <a:t>ија</a:t>
            </a:r>
            <a:endParaRPr lang="en-US" sz="32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73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2"/>
            <a:ext cx="8280400" cy="5145087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1800" b="1" dirty="0" smtClean="0">
              <a:solidFill>
                <a:schemeClr val="bg2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По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значају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организам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Битне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>
                <a:solidFill>
                  <a:schemeClr val="tx1"/>
                </a:solidFill>
              </a:rPr>
              <a:t>		</a:t>
            </a:r>
            <a:r>
              <a:rPr lang="fr-FR" sz="2000" b="1" dirty="0" err="1" smtClean="0">
                <a:solidFill>
                  <a:schemeClr val="tx1"/>
                </a:solidFill>
              </a:rPr>
              <a:t>Не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стварају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се</a:t>
            </a:r>
            <a:r>
              <a:rPr lang="fr-FR" sz="2000" b="1" dirty="0" smtClean="0">
                <a:solidFill>
                  <a:schemeClr val="tx1"/>
                </a:solidFill>
              </a:rPr>
              <a:t> у </a:t>
            </a:r>
            <a:r>
              <a:rPr lang="fr-FR" sz="2000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sz="2000" b="1" dirty="0" smtClean="0">
                <a:solidFill>
                  <a:schemeClr val="tx1"/>
                </a:solidFill>
              </a:rPr>
              <a:t> (</a:t>
            </a:r>
            <a:r>
              <a:rPr lang="fr-FR" sz="2000" b="1" dirty="0" err="1" smtClean="0">
                <a:solidFill>
                  <a:schemeClr val="tx1"/>
                </a:solidFill>
              </a:rPr>
              <a:t>данас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се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зна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за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око</a:t>
            </a:r>
            <a:r>
              <a:rPr lang="fr-FR" sz="2000" b="1" dirty="0" smtClean="0">
                <a:solidFill>
                  <a:schemeClr val="tx1"/>
                </a:solidFill>
              </a:rPr>
              <a:t> 45).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en-US" sz="2000" b="1" dirty="0" err="1" smtClean="0">
                <a:solidFill>
                  <a:schemeClr val="tx1"/>
                </a:solidFill>
              </a:rPr>
              <a:t>Небитне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	</a:t>
            </a:r>
            <a:r>
              <a:rPr lang="en-US" b="1" dirty="0" err="1" smtClean="0">
                <a:solidFill>
                  <a:schemeClr val="tx1"/>
                </a:solidFill>
              </a:rPr>
              <a:t>Нису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неопходне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али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имају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своју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улогу</a:t>
            </a:r>
            <a:r>
              <a:rPr lang="en-US" b="1" dirty="0" smtClean="0">
                <a:solidFill>
                  <a:schemeClr val="tx1"/>
                </a:solidFill>
              </a:rPr>
              <a:t> у </a:t>
            </a:r>
            <a:r>
              <a:rPr lang="en-US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повољно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делују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на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здравље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флавони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флавоноиди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</a:rPr>
              <a:t>др</a:t>
            </a:r>
            <a:r>
              <a:rPr lang="en-US" b="1" dirty="0" smtClean="0">
                <a:solidFill>
                  <a:schemeClr val="tx1"/>
                </a:solidFill>
              </a:rPr>
              <a:t>.)</a:t>
            </a:r>
            <a:endParaRPr lang="nl-NL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n"/>
            </a:pPr>
            <a:endParaRPr lang="sr-Latn-CS" sz="2000" b="1" dirty="0" smtClean="0"/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1800" b="1" dirty="0" smtClean="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28625" y="928688"/>
            <a:ext cx="80645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ХРАНЉИВЕ МАТЕРИЈЕ</a:t>
            </a:r>
            <a:r>
              <a:rPr lang="sr-Cyrl-CS" sz="3200" b="1">
                <a:latin typeface="Verdana" pitchFamily="34" charset="0"/>
              </a:rPr>
              <a:t>-</a:t>
            </a:r>
            <a:r>
              <a:rPr lang="sr-Latn-CS" sz="3200" b="1">
                <a:latin typeface="Verdana" pitchFamily="34" charset="0"/>
              </a:rPr>
              <a:t>подела</a:t>
            </a:r>
            <a:endParaRPr lang="en-US" sz="32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0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latin typeface="Verdana" pitchFamily="34" charset="0"/>
              </a:rPr>
              <a:t>ХРАНЉИВЕ МАТЕРИЈЕ</a:t>
            </a:r>
            <a:r>
              <a:rPr lang="sr-Cyrl-CS" b="1" smtClean="0">
                <a:latin typeface="Verdana" pitchFamily="34" charset="0"/>
              </a:rPr>
              <a:t>-</a:t>
            </a:r>
            <a:r>
              <a:rPr lang="sr-Latn-CS" b="1" smtClean="0">
                <a:latin typeface="Verdana" pitchFamily="34" charset="0"/>
              </a:rPr>
              <a:t>подела</a:t>
            </a:r>
            <a:r>
              <a:rPr lang="en-US" b="1" smtClean="0">
                <a:latin typeface="Verdana" pitchFamily="34" charset="0"/>
              </a:rPr>
              <a:t/>
            </a:r>
            <a:br>
              <a:rPr lang="en-US" b="1" smtClean="0">
                <a:latin typeface="Verdana" pitchFamily="34" charset="0"/>
              </a:rPr>
            </a:br>
            <a:endParaRPr lang="en-US" smtClean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nl-NL" sz="2000" b="1" dirty="0" smtClean="0"/>
              <a:t>2. По значају у стварању енергије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dirty="0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sz="2000" b="1" dirty="0" smtClean="0"/>
              <a:t>Макронутријен</a:t>
            </a:r>
            <a:r>
              <a:rPr lang="sr-Cyrl-RS" sz="2000" b="1" dirty="0" smtClean="0"/>
              <a:t>т</a:t>
            </a:r>
            <a:r>
              <a:rPr lang="nl-NL" sz="2000" b="1" dirty="0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/>
              <a:t>		</a:t>
            </a:r>
            <a:r>
              <a:rPr lang="nl-NL" sz="2000" b="1" dirty="0" smtClean="0"/>
              <a:t>Носио</a:t>
            </a:r>
            <a:r>
              <a:rPr lang="sr-Cyrl-CS" sz="2000" b="1" dirty="0" smtClean="0"/>
              <a:t>ц</a:t>
            </a:r>
            <a:r>
              <a:rPr lang="nl-NL" sz="2000" b="1" dirty="0" smtClean="0"/>
              <a:t>и су енергије (угљени хидрати, масти, беланчевине) и уз воду чине највећи део намирни</a:t>
            </a:r>
            <a:r>
              <a:rPr lang="sr-Cyrl-CS" sz="2000" b="1" dirty="0" smtClean="0"/>
              <a:t>ц</a:t>
            </a:r>
            <a:r>
              <a:rPr lang="nl-NL" sz="2000" b="1" dirty="0" smtClean="0"/>
              <a:t>а</a:t>
            </a:r>
            <a:r>
              <a:rPr lang="sr-Cyrl-RS" sz="2000" b="1" dirty="0" smtClean="0"/>
              <a:t> и хране</a:t>
            </a:r>
            <a:r>
              <a:rPr lang="nl-NL" sz="2000" b="1" dirty="0" smtClean="0"/>
              <a:t>.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sz="2000" b="1" dirty="0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sz="2000" b="1" dirty="0" smtClean="0"/>
              <a:t>Микронутријен</a:t>
            </a:r>
            <a:r>
              <a:rPr lang="sr-Cyrl-RS" sz="2000" b="1" dirty="0" smtClean="0"/>
              <a:t>т</a:t>
            </a:r>
            <a:r>
              <a:rPr lang="nl-NL" sz="2000" b="1" dirty="0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sz="2000" b="1" dirty="0" smtClean="0"/>
              <a:t>		</a:t>
            </a:r>
            <a:r>
              <a:rPr lang="nl-NL" sz="2000" b="1" dirty="0" smtClean="0"/>
              <a:t>Потребни су у знатно мањим количинама и налазе се у скоро </a:t>
            </a:r>
            <a:r>
              <a:rPr lang="sr-Latn-CS" sz="2000" b="1" dirty="0" smtClean="0"/>
              <a:t>	</a:t>
            </a:r>
            <a:r>
              <a:rPr lang="nl-NL" sz="2000" b="1" dirty="0" smtClean="0"/>
              <a:t>свим намирни</a:t>
            </a:r>
            <a:r>
              <a:rPr lang="sr-Cyrl-CS" sz="2000" b="1" dirty="0" smtClean="0"/>
              <a:t>ц</a:t>
            </a:r>
            <a:r>
              <a:rPr lang="nl-NL" sz="2000" b="1" dirty="0" smtClean="0"/>
              <a:t>ама (минералне материје и витамини).</a:t>
            </a:r>
            <a:endParaRPr lang="en-US" sz="2000" b="1" dirty="0" smtClean="0"/>
          </a:p>
          <a:p>
            <a:pPr marL="190500" indent="-1905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187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166938" y="650875"/>
            <a:ext cx="469134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RS" sz="3200" b="1" u="sng" dirty="0" smtClean="0"/>
              <a:t>Поделе </a:t>
            </a:r>
            <a:r>
              <a:rPr lang="sr-Cyrl-RS" sz="3200" b="1" u="sng" dirty="0"/>
              <a:t>нутритијената</a:t>
            </a:r>
            <a:endParaRPr lang="en-US" sz="3200" b="1" u="sng" dirty="0"/>
          </a:p>
        </p:txBody>
      </p:sp>
      <p:sp>
        <p:nvSpPr>
          <p:cNvPr id="643075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н</a:t>
            </a:r>
            <a:r>
              <a:rPr lang="sr-Cyrl-CS" sz="3200" dirty="0" smtClean="0"/>
              <a:t>а: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 smtClean="0"/>
              <a:t>Органске</a:t>
            </a:r>
            <a:r>
              <a:rPr lang="sr-Latn-CS" sz="3200" dirty="0" smtClean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неорганске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Просте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сложене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 smtClean="0"/>
              <a:t>Основне</a:t>
            </a:r>
            <a:r>
              <a:rPr lang="sr-Latn-CS" sz="3200" dirty="0" smtClean="0"/>
              <a:t> </a:t>
            </a:r>
            <a:r>
              <a:rPr lang="sr-Cyrl-CS" sz="3200" dirty="0" smtClean="0"/>
              <a:t>и</a:t>
            </a:r>
            <a:r>
              <a:rPr lang="sr-Latn-CS" sz="3200" dirty="0" smtClean="0"/>
              <a:t> </a:t>
            </a:r>
            <a:r>
              <a:rPr lang="sr-Cyrl-CS" sz="3200" dirty="0" smtClean="0"/>
              <a:t>заштитне</a:t>
            </a:r>
            <a:r>
              <a:rPr lang="sr-Latn-CS" sz="3200" dirty="0" smtClean="0"/>
              <a:t> (</a:t>
            </a:r>
            <a:r>
              <a:rPr lang="sr-Cyrl-CS" sz="3200" dirty="0" smtClean="0"/>
              <a:t>Liebig</a:t>
            </a:r>
            <a:r>
              <a:rPr lang="sr-Latn-CS" sz="3200" dirty="0" smtClean="0"/>
              <a:t> 1842.)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 smtClean="0"/>
              <a:t>Енергетске</a:t>
            </a:r>
            <a:r>
              <a:rPr lang="sr-Latn-CS" sz="3200" dirty="0"/>
              <a:t>, </a:t>
            </a:r>
            <a:r>
              <a:rPr lang="sr-Cyrl-CS" sz="3200" dirty="0"/>
              <a:t>градивне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заштитне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Макронутрименте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микронутрименете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Есенцијелне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неесенцијелне</a:t>
            </a:r>
            <a:endParaRPr lang="sr-Latn-CS" sz="3200" dirty="0"/>
          </a:p>
          <a:p>
            <a:pPr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sr-Cyrl-CS" sz="3200" dirty="0"/>
              <a:t>Слободне</a:t>
            </a:r>
            <a:r>
              <a:rPr lang="sr-Latn-CS" sz="3200" dirty="0"/>
              <a:t> </a:t>
            </a:r>
            <a:r>
              <a:rPr lang="sr-Cyrl-CS" sz="3200" dirty="0"/>
              <a:t>и</a:t>
            </a:r>
            <a:r>
              <a:rPr lang="sr-Latn-CS" sz="3200" dirty="0"/>
              <a:t> </a:t>
            </a:r>
            <a:r>
              <a:rPr lang="sr-Cyrl-CS" sz="3200" dirty="0"/>
              <a:t>везане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0827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4098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0179732"/>
              </p:ext>
            </p:extLst>
          </p:nvPr>
        </p:nvGraphicFramePr>
        <p:xfrm>
          <a:off x="0" y="152400"/>
          <a:ext cx="9001125" cy="5998780"/>
        </p:xfrm>
        <a:graphic>
          <a:graphicData uri="http://schemas.openxmlformats.org/drawingml/2006/table">
            <a:tbl>
              <a:tblPr/>
              <a:tblGrid>
                <a:gridCol w="2054225"/>
                <a:gridCol w="1943100"/>
                <a:gridCol w="1944687"/>
                <a:gridCol w="1630363"/>
                <a:gridCol w="1428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Угљени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хидрати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Протеини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Масти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Витамини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Минерали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Моносахариди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глукоза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фруктоза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галактоза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маноза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ксилоза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Олигосахариди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лактоза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сахароза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малтоза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Полисахариди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скробови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целулоза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пектини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Прости</a:t>
                      </a:r>
                      <a:endParaRPr kumimoji="0" lang="sr-Latn-C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албумини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глобулини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проламини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глутелини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хистони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склеропротеини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глобини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протамини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Сложени</a:t>
                      </a:r>
                      <a:endParaRPr kumimoji="0" lang="sr-Latn-C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фосфопротеини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хемопротеини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гликопротеини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липопротеини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нуклеопротеини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Аминокиселине</a:t>
                      </a:r>
                      <a:endParaRPr kumimoji="0" lang="en-U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Просте</a:t>
                      </a:r>
                      <a:endParaRPr kumimoji="0" lang="sr-Latn-C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триглицериди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стероли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воскови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Сложене</a:t>
                      </a:r>
                      <a:endParaRPr kumimoji="0" lang="sr-Latn-C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липопротеини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фосфолипиди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гликолипиди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Масне</a:t>
                      </a:r>
                      <a:r>
                        <a:rPr kumimoji="0" lang="sr-Latn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материје</a:t>
                      </a:r>
                      <a:endParaRPr kumimoji="0" lang="sr-Latn-CS" sz="1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масне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киселине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масни</a:t>
                      </a: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алкохоли</a:t>
                      </a:r>
                      <a:endParaRPr kumimoji="0" lang="sr-Latn-C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Hidrosolubilni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PP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pantotenska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folna kiselina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biotin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Liposolubilni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530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6200"/>
            <a:ext cx="8229600" cy="39544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sr-Cyrl-CS" b="1" dirty="0" smtClean="0"/>
              <a:t>ПРАВИЛНА ИСХРАНА</a:t>
            </a:r>
            <a:r>
              <a:rPr lang="sr-Cyrl-CS" dirty="0" smtClean="0"/>
              <a:t> </a:t>
            </a:r>
          </a:p>
          <a:p>
            <a:pPr lvl="1">
              <a:buFontTx/>
              <a:buNone/>
            </a:pPr>
            <a:endParaRPr lang="sr-Cyrl-CS" dirty="0" smtClean="0"/>
          </a:p>
          <a:p>
            <a:pPr lvl="1">
              <a:buFontTx/>
              <a:buNone/>
            </a:pPr>
            <a:endParaRPr lang="sr-Cyrl-CS" dirty="0" smtClean="0"/>
          </a:p>
          <a:p>
            <a:pPr lvl="1" algn="just">
              <a:buFontTx/>
              <a:buNone/>
            </a:pPr>
            <a:r>
              <a:rPr lang="sr-Cyrl-CS" dirty="0" smtClean="0"/>
              <a:t>	је један од најзначајнијих здравствених ресурса или чинилаца, неопходних за очување и унапређење здравља појединца и целе нације.</a:t>
            </a:r>
          </a:p>
          <a:p>
            <a:pPr lvl="1">
              <a:buFontTx/>
              <a:buNone/>
            </a:pPr>
            <a:endParaRPr lang="sr-Cyrl-CS" dirty="0" smtClean="0"/>
          </a:p>
        </p:txBody>
      </p:sp>
    </p:spTree>
    <p:extLst>
      <p:ext uri="{BB962C8B-B14F-4D97-AF65-F5344CB8AC3E}">
        <p14:creationId xmlns:p14="http://schemas.microsoft.com/office/powerpoint/2010/main" xmlns="" val="35225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20688"/>
            <a:ext cx="8280400" cy="467995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/>
              <a:t>	</a:t>
            </a:r>
            <a:r>
              <a:rPr lang="nl-NL" sz="2400" b="1" dirty="0" smtClean="0">
                <a:solidFill>
                  <a:schemeClr val="tx1"/>
                </a:solidFill>
              </a:rPr>
              <a:t>ДА БИ ИСХРАНА БИЛА ОПТИМАЛНА ПОТРЕБНО ЈЕ ДА ОДНОС МАКРОНУТРИЈЕНАТА БУДЕ УРАВНОТЕЖЕН</a:t>
            </a:r>
            <a:r>
              <a:rPr lang="sr-Cyrl-RS" sz="2400" b="1" dirty="0" smtClean="0">
                <a:solidFill>
                  <a:schemeClr val="tx1"/>
                </a:solidFill>
              </a:rPr>
              <a:t>:</a:t>
            </a:r>
            <a:r>
              <a:rPr lang="nl-NL" sz="2400" b="1" dirty="0" smtClean="0">
                <a:solidFill>
                  <a:schemeClr val="tx1"/>
                </a:solidFill>
              </a:rPr>
              <a:t> </a:t>
            </a:r>
            <a:endParaRPr lang="sr-Cyrl-R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nl-NL" sz="2400" b="1" dirty="0" smtClean="0">
                <a:solidFill>
                  <a:schemeClr val="tx1"/>
                </a:solidFill>
              </a:rPr>
              <a:t>ДА 10-15% ЕНЕРГИЈЕ ПОТИЧЕ ИЗ БЕЛАНЧЕВИНА, ОКО 60% ИЗ УГЉЕНИХ ХИДРАТА И НАЈВИШЕ 30% ИЗ МАСТИ!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nl-NL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nl-NL" sz="2400" b="1" dirty="0" smtClean="0">
                <a:solidFill>
                  <a:schemeClr val="tx1"/>
                </a:solidFill>
              </a:rPr>
              <a:t>У 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nl-NL" sz="2400" b="1" dirty="0" smtClean="0">
                <a:solidFill>
                  <a:schemeClr val="tx1"/>
                </a:solidFill>
              </a:rPr>
              <a:t>ЕНТРАЛНОЈ СРБИЈИ  19,8% ЕНЕРГИЈЕ ПОТИЧЕ ИЗ БЕЛАНЧЕВИНА, ОКО 45,3% ИЗ УГЉЕНИХ ХИДРАТА И 35,5% ИЗ МАСТИ!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nl-NL" sz="2400" b="1" dirty="0" smtClean="0">
                <a:solidFill>
                  <a:schemeClr val="tx1"/>
                </a:solidFill>
              </a:rPr>
              <a:t>У 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nl-NL" sz="2400" b="1" dirty="0" smtClean="0">
                <a:solidFill>
                  <a:schemeClr val="tx1"/>
                </a:solidFill>
              </a:rPr>
              <a:t>ЕНТРАЛНОЈ СРБИЈИ СЕ ДНЕВНО</a:t>
            </a:r>
            <a:r>
              <a:rPr lang="sr-Cyrl-RS" sz="2400" b="1" dirty="0" smtClean="0">
                <a:solidFill>
                  <a:schemeClr val="tx1"/>
                </a:solidFill>
              </a:rPr>
              <a:t> ПРОСЕЧНО</a:t>
            </a:r>
            <a:r>
              <a:rPr lang="nl-NL" sz="2400" b="1" dirty="0" smtClean="0">
                <a:solidFill>
                  <a:schemeClr val="tx1"/>
                </a:solidFill>
              </a:rPr>
              <a:t> УНЕСЕ ОКО 3259 K</a:t>
            </a:r>
            <a:r>
              <a:rPr lang="en-US" sz="2400" b="1" dirty="0" smtClean="0">
                <a:solidFill>
                  <a:schemeClr val="tx1"/>
                </a:solidFill>
              </a:rPr>
              <a:t>C</a:t>
            </a:r>
            <a:r>
              <a:rPr lang="nl-NL" sz="2400" b="1" dirty="0" smtClean="0">
                <a:solidFill>
                  <a:schemeClr val="tx1"/>
                </a:solidFill>
              </a:rPr>
              <a:t>AL!!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1389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7188" y="3214688"/>
            <a:ext cx="8280400" cy="22320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</a:rPr>
              <a:t>	</a:t>
            </a:r>
            <a:r>
              <a:rPr lang="nl-NL" sz="2800" b="1" smtClean="0">
                <a:solidFill>
                  <a:schemeClr val="tx1"/>
                </a:solidFill>
              </a:rPr>
              <a:t>је сложен про</a:t>
            </a:r>
            <a:r>
              <a:rPr lang="sr-Cyrl-CS" sz="2800" b="1" smtClean="0">
                <a:solidFill>
                  <a:schemeClr val="tx1"/>
                </a:solidFill>
              </a:rPr>
              <a:t>ц</a:t>
            </a:r>
            <a:r>
              <a:rPr lang="nl-NL" sz="2800" b="1" smtClean="0">
                <a:solidFill>
                  <a:schemeClr val="tx1"/>
                </a:solidFill>
              </a:rPr>
              <a:t>ес физичке и хемијске обраде унете хране у дигестивни тракт (</a:t>
            </a:r>
            <a:r>
              <a:rPr lang="nl-NL" sz="2800" b="1" i="1" smtClean="0">
                <a:solidFill>
                  <a:schemeClr val="tx1"/>
                </a:solidFill>
              </a:rPr>
              <a:t>органе за варење</a:t>
            </a:r>
            <a:r>
              <a:rPr lang="nl-NL" sz="2800" b="1" smtClean="0">
                <a:solidFill>
                  <a:schemeClr val="tx1"/>
                </a:solidFill>
              </a:rPr>
              <a:t>) у </a:t>
            </a:r>
            <a:r>
              <a:rPr lang="sr-Cyrl-CS" sz="2800" b="1" smtClean="0">
                <a:solidFill>
                  <a:schemeClr val="tx1"/>
                </a:solidFill>
              </a:rPr>
              <a:t>ц</a:t>
            </a:r>
            <a:r>
              <a:rPr lang="nl-NL" sz="2800" b="1" smtClean="0">
                <a:solidFill>
                  <a:schemeClr val="tx1"/>
                </a:solidFill>
              </a:rPr>
              <a:t>иљу припреме унете хране у облик који може да се апсорбује.</a:t>
            </a:r>
            <a:r>
              <a:rPr lang="sr-Latn-CS" sz="2800" b="1" smtClean="0">
                <a:solidFill>
                  <a:schemeClr val="tx1"/>
                </a:solidFill>
              </a:rPr>
              <a:t> </a:t>
            </a:r>
            <a:endParaRPr lang="en-US" sz="8000" b="1" smtClean="0">
              <a:solidFill>
                <a:schemeClr val="tx1"/>
              </a:solidFill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500188" y="1546752"/>
            <a:ext cx="57610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3200" b="1" dirty="0">
                <a:latin typeface="Verdana" pitchFamily="34" charset="0"/>
              </a:rPr>
              <a:t>ВАРЕЊЕ</a:t>
            </a:r>
            <a:r>
              <a:rPr lang="sr-Latn-CS" sz="3200" b="1" dirty="0">
                <a:latin typeface="Verdana" pitchFamily="34" charset="0"/>
              </a:rPr>
              <a:t>-дефини</a:t>
            </a:r>
            <a:r>
              <a:rPr lang="sr-Cyrl-CS" sz="3200" b="1" dirty="0">
                <a:latin typeface="Verdana" pitchFamily="34" charset="0"/>
              </a:rPr>
              <a:t>ц</a:t>
            </a:r>
            <a:r>
              <a:rPr lang="sr-Latn-CS" sz="3200" b="1" dirty="0">
                <a:latin typeface="Verdana" pitchFamily="34" charset="0"/>
              </a:rPr>
              <a:t>ија</a:t>
            </a:r>
            <a:r>
              <a:rPr lang="en-US" sz="3200" dirty="0">
                <a:latin typeface="Verdana" pitchFamily="34" charset="0"/>
              </a:rPr>
              <a:t> </a:t>
            </a:r>
            <a:endParaRPr lang="en-US" sz="66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963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341438"/>
            <a:ext cx="8280400" cy="4967882"/>
          </a:xfrm>
        </p:spPr>
        <p:txBody>
          <a:bodyPr>
            <a:normAutofit lnSpcReduction="10000"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nl-NL" sz="2400" b="1" i="1" dirty="0" smtClean="0">
                <a:solidFill>
                  <a:schemeClr val="tx1"/>
                </a:solidFill>
              </a:rPr>
              <a:t>Варење може бити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2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nl-NL" sz="1400" b="1" i="1" dirty="0" smtClean="0">
                <a:solidFill>
                  <a:schemeClr val="tx1"/>
                </a:solidFill>
              </a:rPr>
              <a:t>Механичко</a:t>
            </a:r>
            <a:endParaRPr lang="nl-NL" sz="1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2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4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1000" b="1" dirty="0" smtClean="0">
                <a:solidFill>
                  <a:schemeClr val="tx1"/>
                </a:solidFill>
              </a:rPr>
              <a:t>	</a:t>
            </a:r>
            <a:r>
              <a:rPr lang="nl-NL" sz="1600" b="1" dirty="0" smtClean="0">
                <a:solidFill>
                  <a:schemeClr val="tx1"/>
                </a:solidFill>
              </a:rPr>
              <a:t>Започиње у усној дупљи жвакањем; наставља се гутањем кроз ждрело; потискивањем кроз једњак; прикупљањем, мешањем и пражњењем у желу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nl-NL" sz="1600" b="1" dirty="0" smtClean="0">
                <a:solidFill>
                  <a:schemeClr val="tx1"/>
                </a:solidFill>
              </a:rPr>
              <a:t>у; мешањем и потискивањем садржаја у танком и дебелом 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nl-NL" sz="1600" b="1" dirty="0" smtClean="0">
                <a:solidFill>
                  <a:schemeClr val="tx1"/>
                </a:solidFill>
              </a:rPr>
              <a:t>реву до изба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nl-NL" sz="1600" b="1" dirty="0" smtClean="0">
                <a:solidFill>
                  <a:schemeClr val="tx1"/>
                </a:solidFill>
              </a:rPr>
              <a:t>ивања. </a:t>
            </a:r>
            <a:r>
              <a:rPr lang="en-US" sz="1600" b="1" dirty="0" err="1" smtClean="0">
                <a:solidFill>
                  <a:schemeClr val="tx1"/>
                </a:solidFill>
              </a:rPr>
              <a:t>Све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ове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радње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контролише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нервни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систем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en-US" sz="1600" b="1" dirty="0" err="1" smtClean="0">
                <a:solidFill>
                  <a:schemeClr val="tx1"/>
                </a:solidFill>
              </a:rPr>
              <a:t>бројни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хормони</a:t>
            </a:r>
            <a:r>
              <a:rPr lang="en-US" sz="1600" b="1" dirty="0" smtClean="0">
                <a:solidFill>
                  <a:schemeClr val="tx1"/>
                </a:solidFill>
              </a:rPr>
              <a:t> и </a:t>
            </a:r>
            <a:r>
              <a:rPr lang="en-US" sz="1600" b="1" dirty="0" err="1" smtClean="0">
                <a:solidFill>
                  <a:schemeClr val="tx1"/>
                </a:solidFill>
              </a:rPr>
              <a:t>локалне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регулаторне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супстан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smtClean="0">
                <a:solidFill>
                  <a:schemeClr val="tx1"/>
                </a:solidFill>
              </a:rPr>
              <a:t>е.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1400" b="1" i="1" dirty="0" err="1" smtClean="0">
                <a:solidFill>
                  <a:schemeClr val="tx1"/>
                </a:solidFill>
              </a:rPr>
              <a:t>Хемијско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8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1000" b="1" dirty="0" smtClean="0">
                <a:solidFill>
                  <a:schemeClr val="tx1"/>
                </a:solidFill>
              </a:rPr>
              <a:t>	</a:t>
            </a:r>
            <a:r>
              <a:rPr lang="en-US" sz="1600" b="1" dirty="0" err="1" smtClean="0">
                <a:solidFill>
                  <a:schemeClr val="tx1"/>
                </a:solidFill>
              </a:rPr>
              <a:t>Започиње</a:t>
            </a:r>
            <a:r>
              <a:rPr lang="en-US" sz="1600" b="1" dirty="0" smtClean="0">
                <a:solidFill>
                  <a:schemeClr val="tx1"/>
                </a:solidFill>
              </a:rPr>
              <a:t> у </a:t>
            </a:r>
            <a:r>
              <a:rPr lang="en-US" sz="1600" b="1" dirty="0" err="1" smtClean="0">
                <a:solidFill>
                  <a:schemeClr val="tx1"/>
                </a:solidFill>
              </a:rPr>
              <a:t>усној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дупљи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лучењем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птијалина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en-US" sz="1600" b="1" dirty="0" err="1" smtClean="0">
                <a:solidFill>
                  <a:schemeClr val="tx1"/>
                </a:solidFill>
              </a:rPr>
              <a:t>након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тога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бројних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ензима</a:t>
            </a:r>
            <a:r>
              <a:rPr lang="en-US" sz="1600" b="1" dirty="0" smtClean="0">
                <a:solidFill>
                  <a:schemeClr val="tx1"/>
                </a:solidFill>
              </a:rPr>
              <a:t> у </a:t>
            </a:r>
            <a:r>
              <a:rPr lang="en-US" sz="1600" b="1" dirty="0" err="1" smtClean="0">
                <a:solidFill>
                  <a:schemeClr val="tx1"/>
                </a:solidFill>
              </a:rPr>
              <a:t>желу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smtClean="0">
                <a:solidFill>
                  <a:schemeClr val="tx1"/>
                </a:solidFill>
              </a:rPr>
              <a:t>у, </a:t>
            </a:r>
            <a:r>
              <a:rPr lang="en-US" sz="1600" b="1" dirty="0" err="1" smtClean="0">
                <a:solidFill>
                  <a:schemeClr val="tx1"/>
                </a:solidFill>
              </a:rPr>
              <a:t>танком</a:t>
            </a:r>
            <a:r>
              <a:rPr lang="en-US" sz="1600" b="1" dirty="0" smtClean="0">
                <a:solidFill>
                  <a:schemeClr val="tx1"/>
                </a:solidFill>
              </a:rPr>
              <a:t> и </a:t>
            </a:r>
            <a:r>
              <a:rPr lang="en-US" sz="1600" b="1" dirty="0" err="1" smtClean="0">
                <a:solidFill>
                  <a:schemeClr val="tx1"/>
                </a:solidFill>
              </a:rPr>
              <a:t>дебелом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err="1" smtClean="0">
                <a:solidFill>
                  <a:schemeClr val="tx1"/>
                </a:solidFill>
              </a:rPr>
              <a:t>реву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  <a:r>
              <a:rPr lang="en-US" sz="1600" b="1" dirty="0" err="1" smtClean="0">
                <a:solidFill>
                  <a:schemeClr val="tx1"/>
                </a:solidFill>
              </a:rPr>
              <a:t>Коначан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продукт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хемијског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су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основне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супстан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smtClean="0">
                <a:solidFill>
                  <a:schemeClr val="tx1"/>
                </a:solidFill>
              </a:rPr>
              <a:t>е </a:t>
            </a:r>
            <a:r>
              <a:rPr lang="en-US" sz="1600" b="1" dirty="0" err="1" smtClean="0">
                <a:solidFill>
                  <a:schemeClr val="tx1"/>
                </a:solidFill>
              </a:rPr>
              <a:t>које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могу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апсорбовати</a:t>
            </a:r>
            <a:r>
              <a:rPr lang="en-US" sz="1600" b="1" dirty="0" smtClean="0">
                <a:solidFill>
                  <a:schemeClr val="tx1"/>
                </a:solidFill>
              </a:rPr>
              <a:t> и </a:t>
            </a:r>
            <a:r>
              <a:rPr lang="en-US" sz="1600" b="1" dirty="0" err="1" smtClean="0">
                <a:solidFill>
                  <a:schemeClr val="tx1"/>
                </a:solidFill>
              </a:rPr>
              <a:t>искористити</a:t>
            </a:r>
            <a:r>
              <a:rPr lang="en-US" sz="1600" b="1" dirty="0" smtClean="0">
                <a:solidFill>
                  <a:schemeClr val="tx1"/>
                </a:solidFill>
              </a:rPr>
              <a:t> у </a:t>
            </a:r>
            <a:r>
              <a:rPr lang="en-US" sz="1600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  <a:r>
              <a:rPr lang="en-US" sz="1600" b="1" dirty="0" err="1" smtClean="0">
                <a:solidFill>
                  <a:schemeClr val="tx1"/>
                </a:solidFill>
              </a:rPr>
              <a:t>Суштина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је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err="1" smtClean="0">
                <a:solidFill>
                  <a:schemeClr val="tx1"/>
                </a:solidFill>
              </a:rPr>
              <a:t>ес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хидролитичког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уситњавања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хране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  <a:r>
              <a:rPr lang="en-US" sz="1600" b="1" dirty="0" err="1" smtClean="0">
                <a:solidFill>
                  <a:schemeClr val="tx1"/>
                </a:solidFill>
              </a:rPr>
              <a:t>Учествује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нервни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систем</a:t>
            </a:r>
            <a:r>
              <a:rPr lang="en-US" sz="1600" b="1" dirty="0" smtClean="0">
                <a:solidFill>
                  <a:schemeClr val="tx1"/>
                </a:solidFill>
              </a:rPr>
              <a:t> и </a:t>
            </a:r>
            <a:r>
              <a:rPr lang="en-US" sz="1600" b="1" dirty="0" err="1" smtClean="0">
                <a:solidFill>
                  <a:schemeClr val="tx1"/>
                </a:solidFill>
              </a:rPr>
              <a:t>хуморални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регулаторни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механизми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  <a:r>
              <a:rPr lang="en-US" sz="1600" b="1" dirty="0" err="1" smtClean="0">
                <a:solidFill>
                  <a:schemeClr val="tx1"/>
                </a:solidFill>
              </a:rPr>
              <a:t>Ово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варење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је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спе</a:t>
            </a:r>
            <a:r>
              <a:rPr lang="sr-Cyrl-CS" sz="1600" b="1" dirty="0" smtClean="0">
                <a:solidFill>
                  <a:schemeClr val="tx1"/>
                </a:solidFill>
              </a:rPr>
              <a:t>ц</a:t>
            </a:r>
            <a:r>
              <a:rPr lang="en-US" sz="1600" b="1" dirty="0" err="1" smtClean="0">
                <a:solidFill>
                  <a:schemeClr val="tx1"/>
                </a:solidFill>
              </a:rPr>
              <a:t>ифична</a:t>
            </a:r>
            <a:r>
              <a:rPr lang="en-US" sz="1600" b="1" dirty="0" smtClean="0">
                <a:solidFill>
                  <a:schemeClr val="tx1"/>
                </a:solidFill>
              </a:rPr>
              <a:t> у </a:t>
            </a:r>
            <a:r>
              <a:rPr lang="en-US" sz="1600" b="1" dirty="0" err="1" smtClean="0">
                <a:solidFill>
                  <a:schemeClr val="tx1"/>
                </a:solidFill>
              </a:rPr>
              <a:t>односу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на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хранљиву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</a:rPr>
              <a:t>материју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1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400" b="1" dirty="0" smtClean="0">
              <a:solidFill>
                <a:schemeClr val="tx1"/>
              </a:solidFill>
            </a:endParaRPr>
          </a:p>
          <a:p>
            <a:pPr marL="190500" indent="-190500">
              <a:lnSpc>
                <a:spcPct val="80000"/>
              </a:lnSpc>
            </a:pPr>
            <a:r>
              <a:rPr lang="en-US" sz="1800" b="1" dirty="0" smtClean="0">
                <a:solidFill>
                  <a:schemeClr val="tx1"/>
                </a:solidFill>
              </a:rPr>
              <a:t>У </a:t>
            </a:r>
            <a:r>
              <a:rPr lang="en-US" sz="1800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обе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врсте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се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одвијају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истовремено</a:t>
            </a:r>
            <a:r>
              <a:rPr lang="en-US" sz="1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85750" y="642938"/>
            <a:ext cx="5761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3200" b="1">
                <a:latin typeface="Verdana" pitchFamily="34" charset="0"/>
              </a:rPr>
              <a:t>ВАРЕЊЕ</a:t>
            </a:r>
            <a:endParaRPr lang="en-US" sz="66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1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492375"/>
            <a:ext cx="8280400" cy="22320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је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ес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преузимања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коначних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производа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хранљивих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материја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од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стране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ћелија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слузни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е </a:t>
            </a:r>
            <a:r>
              <a:rPr lang="en-US" sz="2800" b="1" dirty="0" err="1" smtClean="0">
                <a:solidFill>
                  <a:schemeClr val="tx1"/>
                </a:solidFill>
              </a:rPr>
              <a:t>танког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рева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en-US" sz="2800" b="1" dirty="0" err="1" smtClean="0">
                <a:solidFill>
                  <a:schemeClr val="tx1"/>
                </a:solidFill>
              </a:rPr>
              <a:t>Изузетак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вода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електролити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који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највећим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делом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апсорбују</a:t>
            </a:r>
            <a:r>
              <a:rPr lang="en-US" sz="2800" b="1" dirty="0" smtClean="0">
                <a:solidFill>
                  <a:schemeClr val="tx1"/>
                </a:solidFill>
              </a:rPr>
              <a:t> у </a:t>
            </a:r>
            <a:r>
              <a:rPr lang="en-US" sz="2800" b="1" dirty="0" err="1" smtClean="0">
                <a:solidFill>
                  <a:schemeClr val="tx1"/>
                </a:solidFill>
              </a:rPr>
              <a:t>дебелом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214438" y="1571625"/>
            <a:ext cx="57610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АПСОРП</a:t>
            </a:r>
            <a:r>
              <a:rPr lang="sr-Cyrl-CS" sz="3200" b="1">
                <a:latin typeface="Verdana" pitchFamily="34" charset="0"/>
              </a:rPr>
              <a:t>Ц</a:t>
            </a:r>
            <a:r>
              <a:rPr lang="en-US" sz="3200" b="1">
                <a:latin typeface="Verdana" pitchFamily="34" charset="0"/>
              </a:rPr>
              <a:t>ИЈA</a:t>
            </a:r>
          </a:p>
        </p:txBody>
      </p:sp>
    </p:spTree>
    <p:extLst>
      <p:ext uri="{BB962C8B-B14F-4D97-AF65-F5344CB8AC3E}">
        <p14:creationId xmlns:p14="http://schemas.microsoft.com/office/powerpoint/2010/main" xmlns="" val="40218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23528" y="2492896"/>
            <a:ext cx="8280400" cy="3888432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smtClean="0">
                <a:solidFill>
                  <a:schemeClr val="tx1"/>
                </a:solidFill>
              </a:rPr>
              <a:t>су хранљиве материје органског порекла најзаступљеније у природи,  </a:t>
            </a:r>
            <a:endParaRPr lang="sr-Cyrl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smtClean="0">
                <a:solidFill>
                  <a:schemeClr val="tx1"/>
                </a:solidFill>
              </a:rPr>
              <a:t>у основи су главни извор енергије и </a:t>
            </a:r>
            <a:endParaRPr lang="sr-Cyrl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smtClean="0">
                <a:solidFill>
                  <a:schemeClr val="tx1"/>
                </a:solidFill>
              </a:rPr>
              <a:t>неопходни су за одвијање неких метаболичких про</a:t>
            </a:r>
            <a:r>
              <a:rPr lang="sr-Cyrl-CS" sz="2400" b="1" smtClean="0">
                <a:solidFill>
                  <a:schemeClr val="tx1"/>
                </a:solidFill>
              </a:rPr>
              <a:t>ц</a:t>
            </a:r>
            <a:r>
              <a:rPr lang="en-US" sz="2400" b="1" smtClean="0">
                <a:solidFill>
                  <a:schemeClr val="tx1"/>
                </a:solidFill>
              </a:rPr>
              <a:t>еса.</a:t>
            </a:r>
            <a:endParaRPr lang="sr-Latn-CS" sz="24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en-US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r>
              <a:rPr lang="en-US" sz="2400" b="1" smtClean="0">
                <a:solidFill>
                  <a:schemeClr val="tx1"/>
                </a:solidFill>
              </a:rPr>
              <a:t>У исхрани сиромашних и неразвијених </a:t>
            </a:r>
            <a:r>
              <a:rPr lang="sr-Cyrl-CS" sz="2400" b="1" smtClean="0">
                <a:solidFill>
                  <a:schemeClr val="tx1"/>
                </a:solidFill>
              </a:rPr>
              <a:t>земаља </a:t>
            </a:r>
            <a:r>
              <a:rPr lang="en-US" sz="2400" b="1" smtClean="0">
                <a:solidFill>
                  <a:schemeClr val="tx1"/>
                </a:solidFill>
              </a:rPr>
              <a:t>учествују и до 85% енергетског уноса, за разлику од богатих и развијених код којих је енергетски унос oкo 40%.</a:t>
            </a:r>
            <a:r>
              <a:rPr lang="sr-Latn-CS" sz="2400" b="1" smtClean="0">
                <a:solidFill>
                  <a:schemeClr val="tx1"/>
                </a:solidFill>
              </a:rPr>
              <a:t>  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714375" y="1214438"/>
            <a:ext cx="7993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-дефини</a:t>
            </a:r>
            <a:r>
              <a:rPr lang="sr-Cyrl-CS" sz="3200" b="1">
                <a:latin typeface="Verdana" pitchFamily="34" charset="0"/>
              </a:rPr>
              <a:t>ц</a:t>
            </a:r>
            <a:r>
              <a:rPr lang="sr-Latn-CS" sz="3200" b="1">
                <a:latin typeface="Verdana" pitchFamily="34" charset="0"/>
              </a:rPr>
              <a:t>ија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6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84313"/>
            <a:ext cx="8280400" cy="4969023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en-US" sz="1800" b="1" dirty="0" smtClean="0">
                <a:solidFill>
                  <a:schemeClr val="tx1"/>
                </a:solidFill>
              </a:rPr>
              <a:t>У </a:t>
            </a:r>
            <a:r>
              <a:rPr lang="en-US" sz="1800" b="1" dirty="0" err="1" smtClean="0">
                <a:solidFill>
                  <a:schemeClr val="tx1"/>
                </a:solidFill>
              </a:rPr>
              <a:t>исхрани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људи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угљени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хидрати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деле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се</a:t>
            </a:r>
            <a:r>
              <a:rPr lang="en-US" sz="1800" b="1" dirty="0" smtClean="0">
                <a:solidFill>
                  <a:schemeClr val="tx1"/>
                </a:solidFill>
              </a:rPr>
              <a:t> у </a:t>
            </a:r>
            <a:r>
              <a:rPr lang="en-US" sz="1800" b="1" dirty="0" err="1" smtClean="0">
                <a:solidFill>
                  <a:schemeClr val="tx1"/>
                </a:solidFill>
              </a:rPr>
              <a:t>неколико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err="1" smtClean="0">
                <a:solidFill>
                  <a:schemeClr val="tx1"/>
                </a:solidFill>
              </a:rPr>
              <a:t>група</a:t>
            </a:r>
            <a:r>
              <a:rPr lang="en-US" sz="1800" b="1" dirty="0" smtClean="0">
                <a:solidFill>
                  <a:schemeClr val="tx1"/>
                </a:solidFill>
              </a:rPr>
              <a:t> (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налазимо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их</a:t>
            </a:r>
            <a:r>
              <a:rPr lang="en-US" sz="1800" b="1" i="1" dirty="0" smtClean="0">
                <a:solidFill>
                  <a:schemeClr val="tx1"/>
                </a:solidFill>
              </a:rPr>
              <a:t> у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прородним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изворима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или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настају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током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технолошке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прераде</a:t>
            </a:r>
            <a:r>
              <a:rPr lang="en-US" sz="1800" b="1" i="1" dirty="0" smtClean="0">
                <a:solidFill>
                  <a:schemeClr val="tx1"/>
                </a:solidFill>
              </a:rPr>
              <a:t> </a:t>
            </a:r>
            <a:r>
              <a:rPr lang="en-US" sz="1800" b="1" i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1800" b="1" i="1" dirty="0" smtClean="0">
                <a:solidFill>
                  <a:schemeClr val="tx1"/>
                </a:solidFill>
              </a:rPr>
              <a:t>це</a:t>
            </a:r>
            <a:r>
              <a:rPr lang="en-US" sz="1800" b="1" dirty="0" smtClean="0">
                <a:solidFill>
                  <a:schemeClr val="tx1"/>
                </a:solidFill>
              </a:rPr>
              <a:t>)</a:t>
            </a:r>
            <a:endParaRPr lang="en-US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8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1.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2.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Дисахариди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3.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Олигосахариди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chemeClr val="tx1"/>
                </a:solidFill>
              </a:rPr>
              <a:t>4.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Шећерни</a:t>
            </a:r>
            <a:r>
              <a:rPr lang="en-US" sz="2000" b="1" i="1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алкохол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i="1" dirty="0" smtClean="0">
                <a:solidFill>
                  <a:schemeClr val="tx1"/>
                </a:solidFill>
              </a:rPr>
              <a:t>5.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2000" b="1" i="1" dirty="0" smtClean="0">
                <a:solidFill>
                  <a:schemeClr val="tx1"/>
                </a:solidFill>
              </a:rPr>
              <a:t>6.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Нескробни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полисахариди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или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дијетна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биљна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r>
              <a:rPr lang="fr-FR" sz="2000" b="1" i="1" dirty="0" err="1" smtClean="0">
                <a:solidFill>
                  <a:schemeClr val="tx1"/>
                </a:solidFill>
              </a:rPr>
              <a:t>влакна</a:t>
            </a:r>
            <a:endParaRPr lang="fr-FR" sz="2000" b="1" dirty="0" smtClean="0">
              <a:solidFill>
                <a:schemeClr val="tx1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428625" y="928688"/>
            <a:ext cx="7993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75540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5750" y="2786063"/>
            <a:ext cx="8280400" cy="3739281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2000" b="1" i="1" dirty="0" smtClean="0">
                <a:solidFill>
                  <a:schemeClr val="tx1"/>
                </a:solidFill>
              </a:rPr>
              <a:t>1. </a:t>
            </a:r>
            <a:r>
              <a:rPr lang="en-US" sz="2000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</a:rPr>
              <a:t>За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исхрану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људи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значајни</a:t>
            </a:r>
            <a:endParaRPr lang="en-U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 smtClean="0">
                <a:solidFill>
                  <a:schemeClr val="tx1"/>
                </a:solidFill>
              </a:rPr>
              <a:t>		</a:t>
            </a:r>
            <a:r>
              <a:rPr lang="sr-Latn-CS" sz="2000" dirty="0" smtClean="0">
                <a:solidFill>
                  <a:schemeClr val="tx1"/>
                </a:solidFill>
              </a:rPr>
              <a:t>-</a:t>
            </a:r>
            <a:r>
              <a:rPr lang="en-US" sz="2000" dirty="0" err="1" smtClean="0">
                <a:solidFill>
                  <a:schemeClr val="tx1"/>
                </a:solidFill>
              </a:rPr>
              <a:t>Гликоза</a:t>
            </a:r>
            <a:r>
              <a:rPr lang="sr-Cyrl-RS" sz="2000" dirty="0" smtClean="0">
                <a:solidFill>
                  <a:schemeClr val="tx1"/>
                </a:solidFill>
              </a:rPr>
              <a:t> (</a:t>
            </a:r>
            <a:r>
              <a:rPr lang="sr-Cyrl-CS" sz="2000" dirty="0" smtClean="0">
                <a:solidFill>
                  <a:schemeClr val="tx1"/>
                </a:solidFill>
              </a:rPr>
              <a:t>од грчке речи </a:t>
            </a:r>
            <a:r>
              <a:rPr lang="el-GR" sz="2000" dirty="0" smtClean="0">
                <a:solidFill>
                  <a:schemeClr val="tx1"/>
                </a:solidFill>
              </a:rPr>
              <a:t>γλυκύς </a:t>
            </a:r>
            <a:r>
              <a:rPr lang="el-GR" sz="2000" dirty="0">
                <a:solidFill>
                  <a:schemeClr val="tx1"/>
                </a:solidFill>
              </a:rPr>
              <a:t>- </a:t>
            </a:r>
            <a:r>
              <a:rPr lang="sr-Cyrl-CS" sz="2000" dirty="0" smtClean="0">
                <a:solidFill>
                  <a:schemeClr val="tx1"/>
                </a:solidFill>
              </a:rPr>
              <a:t>сладак) или Глукоза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Главни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извор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је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мед</a:t>
            </a:r>
            <a:r>
              <a:rPr lang="sr-Cyrl-RS" dirty="0" smtClean="0">
                <a:solidFill>
                  <a:schemeClr val="tx1"/>
                </a:solidFill>
              </a:rPr>
              <a:t> (и грожђе )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nl-NL" dirty="0" smtClean="0">
                <a:solidFill>
                  <a:schemeClr val="tx1"/>
                </a:solidFill>
              </a:rPr>
              <a:t>У воћу и поврћу је има у малим количинама. </a:t>
            </a:r>
            <a:r>
              <a:rPr lang="sr-Cyrl-RS" dirty="0" smtClean="0">
                <a:solidFill>
                  <a:schemeClr val="tx1"/>
                </a:solidFill>
              </a:rPr>
              <a:t>Веома слатка, растворђива у води.</a:t>
            </a:r>
            <a:endParaRPr lang="en-US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dirty="0" smtClean="0">
                <a:solidFill>
                  <a:schemeClr val="tx1"/>
                </a:solidFill>
              </a:rPr>
              <a:t>		-</a:t>
            </a:r>
            <a:r>
              <a:rPr lang="en-US" sz="2000" dirty="0" err="1" smtClean="0">
                <a:solidFill>
                  <a:schemeClr val="tx1"/>
                </a:solidFill>
              </a:rPr>
              <a:t>Фруктоза</a:t>
            </a:r>
            <a:endParaRPr lang="sr-Latn-CS" sz="2000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 smtClean="0">
                <a:solidFill>
                  <a:schemeClr val="tx1"/>
                </a:solidFill>
              </a:rPr>
              <a:t>   </a:t>
            </a:r>
            <a:r>
              <a:rPr lang="en-US" dirty="0" err="1" smtClean="0">
                <a:solidFill>
                  <a:schemeClr val="tx1"/>
                </a:solidFill>
              </a:rPr>
              <a:t>Главни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извор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воће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642938" y="1428750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058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642938" y="1536700"/>
            <a:ext cx="7858125" cy="403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1400" b="1" i="1" dirty="0"/>
              <a:t>2</a:t>
            </a:r>
            <a:r>
              <a:rPr lang="en-US" sz="2000" b="1" i="1" dirty="0"/>
              <a:t>. </a:t>
            </a:r>
            <a:r>
              <a:rPr lang="en-US" sz="2000" b="1" i="1" dirty="0" err="1"/>
              <a:t>Дисахариди</a:t>
            </a:r>
            <a:endParaRPr lang="en-US" sz="2000" b="1" dirty="0"/>
          </a:p>
          <a:p>
            <a:pPr marL="190500" indent="-190500" algn="just">
              <a:lnSpc>
                <a:spcPct val="80000"/>
              </a:lnSpc>
            </a:pPr>
            <a:endParaRPr lang="sr-Latn-CS" sz="2000" b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/>
              <a:t>	</a:t>
            </a:r>
            <a:r>
              <a:rPr lang="en-US" sz="2000" b="1" dirty="0" err="1"/>
              <a:t>За</a:t>
            </a:r>
            <a:r>
              <a:rPr lang="en-US" sz="2000" b="1" dirty="0"/>
              <a:t> </a:t>
            </a:r>
            <a:r>
              <a:rPr lang="en-US" sz="2000" b="1" dirty="0" err="1"/>
              <a:t>исхрану</a:t>
            </a:r>
            <a:r>
              <a:rPr lang="en-US" sz="2000" b="1" dirty="0"/>
              <a:t> </a:t>
            </a:r>
            <a:r>
              <a:rPr lang="en-US" sz="2000" b="1" dirty="0" err="1"/>
              <a:t>људи</a:t>
            </a:r>
            <a:r>
              <a:rPr lang="en-US" sz="2000" b="1" dirty="0"/>
              <a:t> </a:t>
            </a:r>
            <a:r>
              <a:rPr lang="en-US" sz="2000" b="1" dirty="0" err="1"/>
              <a:t>значајни</a:t>
            </a:r>
            <a:r>
              <a:rPr lang="en-US" sz="2000" b="1" dirty="0"/>
              <a:t>:</a:t>
            </a:r>
            <a:endParaRPr lang="en-US" sz="2000" b="1" i="1" dirty="0"/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i="1" dirty="0"/>
              <a:t>		-</a:t>
            </a:r>
            <a:r>
              <a:rPr lang="en-US" sz="2000" dirty="0" err="1"/>
              <a:t>Сахароза</a:t>
            </a:r>
            <a:endParaRPr lang="en-US" sz="2000" dirty="0"/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/>
              <a:t>	</a:t>
            </a:r>
            <a:r>
              <a:rPr lang="en-US" sz="2000" dirty="0" err="1"/>
              <a:t>Шећер</a:t>
            </a:r>
            <a:r>
              <a:rPr lang="en-US" sz="2000" dirty="0"/>
              <a:t> </a:t>
            </a:r>
            <a:r>
              <a:rPr lang="en-US" sz="2000" dirty="0" err="1"/>
              <a:t>који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најчешће</a:t>
            </a:r>
            <a:r>
              <a:rPr lang="en-US" sz="2000" dirty="0"/>
              <a:t> </a:t>
            </a:r>
            <a:r>
              <a:rPr lang="en-US" sz="2000" dirty="0" err="1"/>
              <a:t>користи</a:t>
            </a:r>
            <a:r>
              <a:rPr lang="en-US" sz="2000" dirty="0"/>
              <a:t> у </a:t>
            </a:r>
            <a:r>
              <a:rPr lang="en-US" sz="2000" dirty="0" err="1"/>
              <a:t>исхрани</a:t>
            </a:r>
            <a:r>
              <a:rPr lang="en-US" sz="2000" dirty="0"/>
              <a:t> </a:t>
            </a:r>
            <a:r>
              <a:rPr lang="en-US" sz="2000" dirty="0" err="1"/>
              <a:t>људи</a:t>
            </a:r>
            <a:r>
              <a:rPr lang="en-US" sz="2000" dirty="0"/>
              <a:t> (99% </a:t>
            </a:r>
            <a:r>
              <a:rPr lang="en-US" sz="2000" dirty="0" err="1"/>
              <a:t>пречишћен</a:t>
            </a:r>
            <a:r>
              <a:rPr lang="en-US" sz="2000" dirty="0"/>
              <a:t> </a:t>
            </a:r>
            <a:r>
              <a:rPr lang="en-US" sz="2000" dirty="0" err="1"/>
              <a:t>је</a:t>
            </a:r>
            <a:r>
              <a:rPr lang="en-US" sz="2000" dirty="0"/>
              <a:t> </a:t>
            </a:r>
            <a:r>
              <a:rPr lang="en-US" sz="2000" dirty="0" err="1"/>
              <a:t>познат</a:t>
            </a:r>
            <a:r>
              <a:rPr lang="en-US" sz="2000" dirty="0"/>
              <a:t> </a:t>
            </a:r>
            <a:r>
              <a:rPr lang="en-US" sz="2000" dirty="0" err="1"/>
              <a:t>као</a:t>
            </a:r>
            <a:r>
              <a:rPr lang="en-US" sz="2000" dirty="0"/>
              <a:t> “</a:t>
            </a:r>
            <a:r>
              <a:rPr lang="en-US" sz="2000" dirty="0" err="1"/>
              <a:t>бели</a:t>
            </a:r>
            <a:r>
              <a:rPr lang="en-US" sz="2000" dirty="0"/>
              <a:t>” </a:t>
            </a:r>
            <a:r>
              <a:rPr lang="en-US" sz="2000" dirty="0" err="1"/>
              <a:t>шећер</a:t>
            </a:r>
            <a:r>
              <a:rPr lang="en-US" sz="2000" dirty="0"/>
              <a:t>, а </a:t>
            </a:r>
            <a:r>
              <a:rPr lang="en-US" sz="2000" dirty="0" err="1"/>
              <a:t>мање</a:t>
            </a:r>
            <a:r>
              <a:rPr lang="en-US" sz="2000" dirty="0"/>
              <a:t> </a:t>
            </a:r>
            <a:r>
              <a:rPr lang="en-US" sz="2000" dirty="0" err="1"/>
              <a:t>пречишћен</a:t>
            </a:r>
            <a:r>
              <a:rPr lang="en-US" sz="2000" dirty="0"/>
              <a:t> </a:t>
            </a:r>
            <a:r>
              <a:rPr lang="en-US" sz="2000" dirty="0" err="1"/>
              <a:t>као</a:t>
            </a:r>
            <a:r>
              <a:rPr lang="en-US" sz="2000" dirty="0"/>
              <a:t> “</a:t>
            </a:r>
            <a:r>
              <a:rPr lang="en-US" sz="2000" dirty="0" err="1"/>
              <a:t>жути</a:t>
            </a:r>
            <a:r>
              <a:rPr lang="en-US" sz="2000" dirty="0"/>
              <a:t>”. </a:t>
            </a:r>
            <a:r>
              <a:rPr lang="en-US" sz="2000" dirty="0" err="1"/>
              <a:t>Главни</a:t>
            </a:r>
            <a:r>
              <a:rPr lang="en-US" sz="2000" dirty="0"/>
              <a:t> </a:t>
            </a:r>
            <a:r>
              <a:rPr lang="en-US" sz="2000" dirty="0" err="1"/>
              <a:t>извор</a:t>
            </a:r>
            <a:r>
              <a:rPr lang="en-US" sz="2000" dirty="0"/>
              <a:t> </a:t>
            </a:r>
            <a:r>
              <a:rPr lang="en-US" sz="2000" dirty="0" err="1"/>
              <a:t>шећерна</a:t>
            </a:r>
            <a:r>
              <a:rPr lang="en-US" sz="2000" dirty="0"/>
              <a:t> </a:t>
            </a:r>
            <a:r>
              <a:rPr lang="en-US" sz="2000" dirty="0" err="1"/>
              <a:t>репа</a:t>
            </a:r>
            <a:r>
              <a:rPr lang="en-US" sz="2000" dirty="0"/>
              <a:t> и </a:t>
            </a:r>
            <a:r>
              <a:rPr lang="en-US" sz="2000" dirty="0" err="1"/>
              <a:t>шећерна</a:t>
            </a:r>
            <a:r>
              <a:rPr lang="en-US" sz="2000" dirty="0"/>
              <a:t> </a:t>
            </a:r>
            <a:r>
              <a:rPr lang="en-US" sz="2000" dirty="0" err="1"/>
              <a:t>трска</a:t>
            </a:r>
            <a:r>
              <a:rPr lang="en-US" sz="2000" dirty="0"/>
              <a:t>.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000" dirty="0"/>
              <a:t>		-</a:t>
            </a:r>
            <a:r>
              <a:rPr lang="en-US" sz="2000" dirty="0" err="1"/>
              <a:t>Лактоза</a:t>
            </a:r>
            <a:endParaRPr lang="en-US" sz="2000" dirty="0"/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/>
              <a:t>	</a:t>
            </a:r>
            <a:r>
              <a:rPr lang="en-US" sz="2000" dirty="0" err="1"/>
              <a:t>Познат</a:t>
            </a:r>
            <a:r>
              <a:rPr lang="en-US" sz="2000" dirty="0"/>
              <a:t> </a:t>
            </a:r>
            <a:r>
              <a:rPr lang="en-US" sz="2000" dirty="0" err="1"/>
              <a:t>као</a:t>
            </a:r>
            <a:r>
              <a:rPr lang="en-US" sz="2000" dirty="0"/>
              <a:t> “</a:t>
            </a:r>
            <a:r>
              <a:rPr lang="en-US" sz="2000" dirty="0" err="1"/>
              <a:t>млечни</a:t>
            </a:r>
            <a:r>
              <a:rPr lang="en-US" sz="2000" dirty="0"/>
              <a:t>” </a:t>
            </a:r>
            <a:r>
              <a:rPr lang="en-US" sz="2000" dirty="0" err="1"/>
              <a:t>шећер</a:t>
            </a:r>
            <a:r>
              <a:rPr lang="en-US" sz="2000" dirty="0"/>
              <a:t>  </a:t>
            </a:r>
            <a:r>
              <a:rPr lang="en-US" sz="2000" dirty="0" err="1"/>
              <a:t>састоји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од</a:t>
            </a:r>
            <a:r>
              <a:rPr lang="en-US" sz="2000" dirty="0"/>
              <a:t> </a:t>
            </a:r>
            <a:r>
              <a:rPr lang="en-US" sz="2000" dirty="0" err="1" smtClean="0"/>
              <a:t>гл</a:t>
            </a:r>
            <a:r>
              <a:rPr lang="sr-Cyrl-RS" sz="2000" dirty="0" smtClean="0"/>
              <a:t>у</a:t>
            </a:r>
            <a:r>
              <a:rPr lang="en-US" sz="2000" dirty="0" err="1" smtClean="0"/>
              <a:t>козе</a:t>
            </a:r>
            <a:r>
              <a:rPr lang="en-US" sz="2000" dirty="0" smtClean="0"/>
              <a:t> </a:t>
            </a:r>
            <a:r>
              <a:rPr lang="en-US" sz="2000" dirty="0"/>
              <a:t>и </a:t>
            </a:r>
            <a:r>
              <a:rPr lang="en-US" sz="2000" dirty="0" err="1"/>
              <a:t>галактозе</a:t>
            </a:r>
            <a:r>
              <a:rPr lang="en-US" sz="2000" dirty="0"/>
              <a:t> и </a:t>
            </a:r>
            <a:r>
              <a:rPr lang="en-US" sz="2000" dirty="0" err="1"/>
              <a:t>разлаже</a:t>
            </a:r>
            <a:r>
              <a:rPr lang="en-US" sz="2000" dirty="0"/>
              <a:t> </a:t>
            </a:r>
            <a:r>
              <a:rPr lang="en-US" sz="2000" dirty="0" err="1"/>
              <a:t>га</a:t>
            </a:r>
            <a:r>
              <a:rPr lang="en-US" sz="2000" dirty="0"/>
              <a:t> </a:t>
            </a:r>
            <a:r>
              <a:rPr lang="en-US" sz="2000" dirty="0" err="1"/>
              <a:t>ензим</a:t>
            </a:r>
            <a:r>
              <a:rPr lang="en-US" sz="2000" dirty="0"/>
              <a:t> </a:t>
            </a:r>
            <a:r>
              <a:rPr lang="en-US" sz="2000" dirty="0" err="1"/>
              <a:t>лактаза</a:t>
            </a:r>
            <a:r>
              <a:rPr lang="en-US" sz="2000" dirty="0"/>
              <a:t>.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000" dirty="0"/>
              <a:t>		-</a:t>
            </a:r>
            <a:r>
              <a:rPr lang="en-US" sz="2000" dirty="0" err="1"/>
              <a:t>Малтоза</a:t>
            </a:r>
            <a:endParaRPr lang="en-US" sz="2000" dirty="0"/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/>
              <a:t>	</a:t>
            </a:r>
            <a:r>
              <a:rPr lang="en-US" sz="2000" dirty="0" err="1"/>
              <a:t>Продук</a:t>
            </a:r>
            <a:r>
              <a:rPr lang="en-US" sz="2000" b="1" dirty="0" err="1"/>
              <a:t>т</a:t>
            </a:r>
            <a:r>
              <a:rPr lang="en-US" sz="2000" b="1" dirty="0"/>
              <a:t> </a:t>
            </a:r>
            <a:r>
              <a:rPr lang="en-US" sz="2000" dirty="0" err="1"/>
              <a:t>разлагања</a:t>
            </a:r>
            <a:r>
              <a:rPr lang="en-US" sz="2000" dirty="0"/>
              <a:t> </a:t>
            </a:r>
            <a:r>
              <a:rPr lang="en-US" sz="2000" dirty="0" err="1"/>
              <a:t>скроба</a:t>
            </a:r>
            <a:r>
              <a:rPr lang="en-US" sz="2000" dirty="0"/>
              <a:t>. </a:t>
            </a:r>
            <a:r>
              <a:rPr lang="en-US" sz="2000" dirty="0" err="1"/>
              <a:t>Главни</a:t>
            </a:r>
            <a:r>
              <a:rPr lang="en-US" sz="2000" dirty="0"/>
              <a:t> </a:t>
            </a:r>
            <a:r>
              <a:rPr lang="en-US" sz="2000" dirty="0" err="1"/>
              <a:t>извор</a:t>
            </a:r>
            <a:r>
              <a:rPr lang="en-US" sz="2000" dirty="0"/>
              <a:t> </a:t>
            </a:r>
            <a:r>
              <a:rPr lang="en-US" sz="2000" dirty="0" err="1"/>
              <a:t>житари</a:t>
            </a:r>
            <a:r>
              <a:rPr lang="sr-Cyrl-CS" sz="2000" dirty="0"/>
              <a:t>ц</a:t>
            </a:r>
            <a:r>
              <a:rPr lang="en-US" sz="2000" dirty="0"/>
              <a:t>е.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xmlns="" val="140825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7188" y="2357438"/>
            <a:ext cx="8280400" cy="438393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endParaRPr lang="sr-Latn-CS" sz="1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800" dirty="0" smtClean="0">
                <a:solidFill>
                  <a:schemeClr val="tx1"/>
                </a:solidFill>
              </a:rPr>
              <a:t>3. </a:t>
            </a:r>
            <a:r>
              <a:rPr lang="en-US" sz="2800" dirty="0" err="1" smtClean="0">
                <a:solidFill>
                  <a:schemeClr val="tx1"/>
                </a:solidFill>
              </a:rPr>
              <a:t>Олигосах</a:t>
            </a:r>
            <a:r>
              <a:rPr lang="sr-Cyrl-CS" sz="2800" dirty="0" smtClean="0">
                <a:solidFill>
                  <a:schemeClr val="tx1"/>
                </a:solidFill>
              </a:rPr>
              <a:t>а</a:t>
            </a:r>
            <a:r>
              <a:rPr lang="en-US" sz="2800" dirty="0" err="1" smtClean="0">
                <a:solidFill>
                  <a:schemeClr val="tx1"/>
                </a:solidFill>
              </a:rPr>
              <a:t>рид</a:t>
            </a:r>
            <a:r>
              <a:rPr lang="sr-Cyrl-CS" sz="2800" dirty="0" smtClean="0">
                <a:solidFill>
                  <a:schemeClr val="tx1"/>
                </a:solidFill>
              </a:rPr>
              <a:t>и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dirty="0" smtClean="0">
                <a:solidFill>
                  <a:schemeClr val="tx1"/>
                </a:solidFill>
              </a:rPr>
              <a:t>	</a:t>
            </a:r>
            <a:r>
              <a:rPr lang="en-US" sz="2800" dirty="0" err="1" smtClean="0">
                <a:solidFill>
                  <a:schemeClr val="tx1"/>
                </a:solidFill>
              </a:rPr>
              <a:t>Шећ</a:t>
            </a:r>
            <a:r>
              <a:rPr lang="sr-Cyrl-CS" sz="2800" dirty="0" smtClean="0">
                <a:solidFill>
                  <a:schemeClr val="tx1"/>
                </a:solidFill>
              </a:rPr>
              <a:t>е</a:t>
            </a:r>
            <a:r>
              <a:rPr lang="en-US" sz="2800" dirty="0" err="1" smtClean="0">
                <a:solidFill>
                  <a:schemeClr val="tx1"/>
                </a:solidFill>
              </a:rPr>
              <a:t>ри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кратких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лан</a:t>
            </a:r>
            <a:r>
              <a:rPr lang="sr-Cyrl-CS" sz="2800" dirty="0" smtClean="0">
                <a:solidFill>
                  <a:schemeClr val="tx1"/>
                </a:solidFill>
              </a:rPr>
              <a:t>ац</a:t>
            </a:r>
            <a:r>
              <a:rPr lang="en-US" sz="2800" dirty="0" smtClean="0">
                <a:solidFill>
                  <a:schemeClr val="tx1"/>
                </a:solidFill>
              </a:rPr>
              <a:t>а и </a:t>
            </a:r>
            <a:r>
              <a:rPr lang="en-US" sz="2800" dirty="0" err="1" smtClean="0">
                <a:solidFill>
                  <a:schemeClr val="tx1"/>
                </a:solidFill>
              </a:rPr>
              <a:t>најчешће</a:t>
            </a:r>
            <a:r>
              <a:rPr lang="en-US" sz="2800" dirty="0" smtClean="0">
                <a:solidFill>
                  <a:schemeClr val="tx1"/>
                </a:solidFill>
              </a:rPr>
              <a:t> с</a:t>
            </a:r>
            <a:r>
              <a:rPr lang="sr-Cyrl-CS" sz="2800" dirty="0" smtClean="0">
                <a:solidFill>
                  <a:schemeClr val="tx1"/>
                </a:solidFill>
              </a:rPr>
              <a:t>а</a:t>
            </a:r>
            <a:r>
              <a:rPr lang="en-US" sz="2800" dirty="0" err="1" smtClean="0">
                <a:solidFill>
                  <a:schemeClr val="tx1"/>
                </a:solidFill>
              </a:rPr>
              <a:t>држе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гал</a:t>
            </a:r>
            <a:r>
              <a:rPr lang="sr-Cyrl-CS" sz="2800" dirty="0" smtClean="0">
                <a:solidFill>
                  <a:schemeClr val="tx1"/>
                </a:solidFill>
              </a:rPr>
              <a:t>а</a:t>
            </a:r>
            <a:r>
              <a:rPr lang="en-US" sz="2800" dirty="0" err="1" smtClean="0">
                <a:solidFill>
                  <a:schemeClr val="tx1"/>
                </a:solidFill>
              </a:rPr>
              <a:t>ктозу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гл</a:t>
            </a:r>
            <a:r>
              <a:rPr lang="sr-Cyrl-CS" sz="2800" dirty="0" smtClean="0">
                <a:solidFill>
                  <a:schemeClr val="tx1"/>
                </a:solidFill>
              </a:rPr>
              <a:t>у</a:t>
            </a:r>
            <a:r>
              <a:rPr lang="en-US" sz="2800" dirty="0" err="1" smtClean="0">
                <a:solidFill>
                  <a:schemeClr val="tx1"/>
                </a:solidFill>
              </a:rPr>
              <a:t>козу</a:t>
            </a:r>
            <a:r>
              <a:rPr lang="en-US" sz="2800" dirty="0" smtClean="0">
                <a:solidFill>
                  <a:schemeClr val="tx1"/>
                </a:solidFill>
              </a:rPr>
              <a:t> и </a:t>
            </a:r>
            <a:r>
              <a:rPr lang="en-US" sz="2800" dirty="0" err="1" smtClean="0">
                <a:solidFill>
                  <a:schemeClr val="tx1"/>
                </a:solidFill>
              </a:rPr>
              <a:t>фруктозу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endParaRPr lang="sr-Cyrl-RS" sz="28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800" dirty="0" err="1" smtClean="0">
                <a:solidFill>
                  <a:schemeClr val="tx1"/>
                </a:solidFill>
              </a:rPr>
              <a:t>Главни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</a:t>
            </a:r>
            <a:r>
              <a:rPr lang="en-US" sz="2800" dirty="0" err="1" smtClean="0">
                <a:solidFill>
                  <a:schemeClr val="tx1"/>
                </a:solidFill>
              </a:rPr>
              <a:t>звор</a:t>
            </a:r>
            <a:r>
              <a:rPr lang="sr-Cyrl-CS" sz="2800" dirty="0" smtClean="0">
                <a:solidFill>
                  <a:schemeClr val="tx1"/>
                </a:solidFill>
              </a:rPr>
              <a:t>: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сем</a:t>
            </a:r>
            <a:r>
              <a:rPr lang="sr-Cyrl-CS" sz="2800" dirty="0" smtClean="0">
                <a:solidFill>
                  <a:schemeClr val="tx1"/>
                </a:solidFill>
              </a:rPr>
              <a:t>е</a:t>
            </a:r>
            <a:r>
              <a:rPr lang="en-US" sz="2800" dirty="0" err="1" smtClean="0">
                <a:solidFill>
                  <a:schemeClr val="tx1"/>
                </a:solidFill>
              </a:rPr>
              <a:t>нке</a:t>
            </a:r>
            <a:r>
              <a:rPr lang="en-US" sz="2800" dirty="0" smtClean="0">
                <a:solidFill>
                  <a:schemeClr val="tx1"/>
                </a:solidFill>
              </a:rPr>
              <a:t> и </a:t>
            </a:r>
            <a:r>
              <a:rPr lang="en-US" sz="2800" dirty="0" err="1" smtClean="0">
                <a:solidFill>
                  <a:schemeClr val="tx1"/>
                </a:solidFill>
              </a:rPr>
              <a:t>легуминозе</a:t>
            </a:r>
            <a:r>
              <a:rPr lang="en-US" sz="2800" dirty="0" smtClean="0">
                <a:solidFill>
                  <a:schemeClr val="tx1"/>
                </a:solidFill>
              </a:rPr>
              <a:t>. </a:t>
            </a:r>
            <a:endParaRPr lang="sr-Latn-CS" sz="28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dirty="0" smtClean="0">
                <a:solidFill>
                  <a:schemeClr val="tx1"/>
                </a:solidFill>
              </a:rPr>
              <a:t>	</a:t>
            </a:r>
            <a:r>
              <a:rPr lang="en-US" sz="2800" dirty="0" err="1" smtClean="0">
                <a:solidFill>
                  <a:schemeClr val="tx1"/>
                </a:solidFill>
              </a:rPr>
              <a:t>Већина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се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не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разлаже</a:t>
            </a:r>
            <a:r>
              <a:rPr lang="en-US" sz="2800" dirty="0" smtClean="0">
                <a:solidFill>
                  <a:schemeClr val="tx1"/>
                </a:solidFill>
              </a:rPr>
              <a:t> у </a:t>
            </a:r>
            <a:r>
              <a:rPr lang="en-US" sz="2800" dirty="0" err="1" smtClean="0">
                <a:solidFill>
                  <a:schemeClr val="tx1"/>
                </a:solidFill>
              </a:rPr>
              <a:t>танком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ц</a:t>
            </a:r>
            <a:r>
              <a:rPr lang="en-US" sz="2800" dirty="0" err="1" smtClean="0">
                <a:solidFill>
                  <a:schemeClr val="tx1"/>
                </a:solidFill>
              </a:rPr>
              <a:t>реву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већ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подлеж</a:t>
            </a:r>
            <a:r>
              <a:rPr lang="sr-Cyrl-CS" sz="2800" dirty="0" smtClean="0">
                <a:solidFill>
                  <a:schemeClr val="tx1"/>
                </a:solidFill>
              </a:rPr>
              <a:t>е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фермента</a:t>
            </a:r>
            <a:r>
              <a:rPr lang="sr-Cyrl-CS" sz="2800" dirty="0" smtClean="0">
                <a:solidFill>
                  <a:schemeClr val="tx1"/>
                </a:solidFill>
              </a:rPr>
              <a:t>ц</a:t>
            </a:r>
            <a:r>
              <a:rPr lang="en-US" sz="2800" dirty="0" err="1" smtClean="0">
                <a:solidFill>
                  <a:schemeClr val="tx1"/>
                </a:solidFill>
              </a:rPr>
              <a:t>иј</a:t>
            </a:r>
            <a:r>
              <a:rPr lang="sr-Cyrl-CS" sz="2800" dirty="0" smtClean="0">
                <a:solidFill>
                  <a:schemeClr val="tx1"/>
                </a:solidFill>
              </a:rPr>
              <a:t>и</a:t>
            </a:r>
            <a:r>
              <a:rPr lang="en-US" sz="2800" dirty="0" smtClean="0">
                <a:solidFill>
                  <a:schemeClr val="tx1"/>
                </a:solidFill>
              </a:rPr>
              <a:t> и </a:t>
            </a:r>
            <a:r>
              <a:rPr lang="en-US" sz="2800" dirty="0" err="1" smtClean="0">
                <a:solidFill>
                  <a:schemeClr val="tx1"/>
                </a:solidFill>
              </a:rPr>
              <a:t>деб</a:t>
            </a:r>
            <a:r>
              <a:rPr lang="sr-Cyrl-CS" sz="2800" dirty="0" smtClean="0">
                <a:solidFill>
                  <a:schemeClr val="tx1"/>
                </a:solidFill>
              </a:rPr>
              <a:t>е</a:t>
            </a:r>
            <a:r>
              <a:rPr lang="en-US" sz="2800" dirty="0" err="1" smtClean="0">
                <a:solidFill>
                  <a:schemeClr val="tx1"/>
                </a:solidFill>
              </a:rPr>
              <a:t>лом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ц</a:t>
            </a:r>
            <a:r>
              <a:rPr lang="en-US" sz="2800" dirty="0" err="1" smtClean="0">
                <a:solidFill>
                  <a:schemeClr val="tx1"/>
                </a:solidFill>
              </a:rPr>
              <a:t>реву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642938" y="1285875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Verdana" pitchFamily="34" charset="0"/>
              </a:rPr>
              <a:t>УГЉЕНИ ХИДРАТИ</a:t>
            </a:r>
            <a:r>
              <a:rPr lang="sr-Latn-CS" sz="3200" b="1">
                <a:latin typeface="Verdana" pitchFamily="34" charset="0"/>
              </a:rPr>
              <a:t>-врста и улога</a:t>
            </a:r>
            <a:r>
              <a:rPr lang="en-US" sz="320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1081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52419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en-US" sz="2000" b="1" i="1" dirty="0" smtClean="0"/>
              <a:t>4. </a:t>
            </a:r>
            <a:r>
              <a:rPr lang="en-US" sz="2000" b="1" i="1" dirty="0" err="1" smtClean="0"/>
              <a:t>Шећeрни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алкохoл</a:t>
            </a:r>
            <a:endParaRPr lang="fr-FR" sz="2000" b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sz="2000" b="1" dirty="0" smtClean="0"/>
              <a:t> 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dirty="0" smtClean="0"/>
              <a:t>	</a:t>
            </a:r>
            <a:r>
              <a:rPr lang="fr-FR" sz="2000" b="1" dirty="0" err="1" smtClean="0"/>
              <a:t>Нал</a:t>
            </a:r>
            <a:r>
              <a:rPr lang="sr-Cyrl-CS" sz="2000" b="1" dirty="0" smtClean="0"/>
              <a:t>а</a:t>
            </a:r>
            <a:r>
              <a:rPr lang="fr-FR" sz="2000" b="1" dirty="0" err="1" smtClean="0"/>
              <a:t>зе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се</a:t>
            </a:r>
            <a:r>
              <a:rPr lang="fr-FR" sz="2000" b="1" dirty="0" smtClean="0"/>
              <a:t> и </a:t>
            </a:r>
            <a:r>
              <a:rPr lang="fr-FR" sz="2000" b="1" dirty="0" err="1" smtClean="0"/>
              <a:t>при</a:t>
            </a:r>
            <a:r>
              <a:rPr lang="sr-Cyrl-CS" sz="2000" b="1" dirty="0" smtClean="0"/>
              <a:t>р</a:t>
            </a:r>
            <a:r>
              <a:rPr lang="fr-FR" sz="2000" b="1" dirty="0" err="1" smtClean="0"/>
              <a:t>оди</a:t>
            </a:r>
            <a:r>
              <a:rPr lang="fr-FR" sz="2000" b="1" dirty="0" smtClean="0"/>
              <a:t> </a:t>
            </a:r>
            <a:r>
              <a:rPr lang="sr-Cyrl-CS" sz="2000" b="1" dirty="0" smtClean="0"/>
              <a:t>и</a:t>
            </a:r>
            <a:r>
              <a:rPr lang="fr-FR" sz="2000" b="1" dirty="0" err="1" smtClean="0"/>
              <a:t>ли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се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производе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индустријски</a:t>
            </a:r>
            <a:r>
              <a:rPr lang="fr-FR" sz="2000" b="1" dirty="0" smtClean="0"/>
              <a:t>.</a:t>
            </a:r>
            <a:endParaRPr lang="fr-FR" sz="2000" b="1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dirty="0" smtClean="0"/>
              <a:t>		-</a:t>
            </a:r>
            <a:r>
              <a:rPr lang="fr-FR" sz="2000" b="1" i="1" dirty="0" err="1" smtClean="0"/>
              <a:t>Сорбитол</a:t>
            </a:r>
            <a:endParaRPr lang="fr-FR" sz="2000" b="1" dirty="0" smtClean="0"/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/>
              <a:t>	</a:t>
            </a:r>
            <a:r>
              <a:rPr lang="fr-FR" b="1" dirty="0" err="1" smtClean="0"/>
              <a:t>Главни</a:t>
            </a:r>
            <a:r>
              <a:rPr lang="fr-FR" b="1" dirty="0" smtClean="0"/>
              <a:t> </a:t>
            </a:r>
            <a:r>
              <a:rPr lang="sr-Cyrl-CS" b="1" dirty="0" smtClean="0"/>
              <a:t>и</a:t>
            </a:r>
            <a:r>
              <a:rPr lang="fr-FR" b="1" dirty="0" err="1" smtClean="0"/>
              <a:t>звор</a:t>
            </a:r>
            <a:r>
              <a:rPr lang="fr-FR" b="1" dirty="0" smtClean="0"/>
              <a:t> </a:t>
            </a:r>
            <a:r>
              <a:rPr lang="fr-FR" b="1" dirty="0" err="1" smtClean="0"/>
              <a:t>трешње</a:t>
            </a:r>
            <a:r>
              <a:rPr lang="fr-FR" b="1" dirty="0" smtClean="0"/>
              <a:t>. </a:t>
            </a:r>
            <a:r>
              <a:rPr lang="fr-FR" b="1" dirty="0" err="1" smtClean="0"/>
              <a:t>Најчешће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</a:t>
            </a:r>
            <a:r>
              <a:rPr lang="fr-FR" b="1" dirty="0" err="1" smtClean="0"/>
              <a:t>користи</a:t>
            </a:r>
            <a:r>
              <a:rPr lang="fr-FR" b="1" dirty="0" smtClean="0"/>
              <a:t> </a:t>
            </a:r>
            <a:r>
              <a:rPr lang="fr-FR" b="1" dirty="0" err="1" smtClean="0"/>
              <a:t>као</a:t>
            </a:r>
            <a:r>
              <a:rPr lang="fr-FR" b="1" dirty="0" smtClean="0"/>
              <a:t> </a:t>
            </a:r>
            <a:r>
              <a:rPr lang="fr-FR" b="1" dirty="0" err="1" smtClean="0"/>
              <a:t>до</a:t>
            </a:r>
            <a:r>
              <a:rPr lang="sr-Cyrl-CS" b="1" dirty="0" smtClean="0"/>
              <a:t>д</a:t>
            </a:r>
            <a:r>
              <a:rPr lang="fr-FR" b="1" dirty="0" err="1" smtClean="0"/>
              <a:t>ат</a:t>
            </a:r>
            <a:r>
              <a:rPr lang="sr-Cyrl-CS" b="1" dirty="0" smtClean="0"/>
              <a:t>а</a:t>
            </a:r>
            <a:r>
              <a:rPr lang="fr-FR" b="1" dirty="0" smtClean="0"/>
              <a:t>к </a:t>
            </a:r>
            <a:r>
              <a:rPr lang="fr-FR" b="1" dirty="0" err="1" smtClean="0"/>
              <a:t>производима</a:t>
            </a:r>
            <a:r>
              <a:rPr lang="fr-FR" b="1" dirty="0" smtClean="0"/>
              <a:t> </a:t>
            </a:r>
            <a:r>
              <a:rPr lang="fr-FR" b="1" dirty="0" err="1" smtClean="0"/>
              <a:t>за</a:t>
            </a:r>
            <a:r>
              <a:rPr lang="fr-FR" b="1" dirty="0" smtClean="0"/>
              <a:t> </a:t>
            </a:r>
            <a:r>
              <a:rPr lang="fr-FR" b="1" dirty="0" err="1" smtClean="0"/>
              <a:t>дијабетичаре</a:t>
            </a:r>
            <a:r>
              <a:rPr lang="fr-FR" b="1" dirty="0" smtClean="0"/>
              <a:t> (</a:t>
            </a:r>
            <a:r>
              <a:rPr lang="fr-FR" b="1" i="1" dirty="0" err="1" smtClean="0"/>
              <a:t>безалкох</a:t>
            </a:r>
            <a:r>
              <a:rPr lang="sr-Cyrl-CS" b="1" i="1" dirty="0" smtClean="0"/>
              <a:t>о</a:t>
            </a:r>
            <a:r>
              <a:rPr lang="fr-FR" b="1" i="1" dirty="0" err="1" smtClean="0"/>
              <a:t>лна</a:t>
            </a:r>
            <a:r>
              <a:rPr lang="fr-FR" b="1" i="1" dirty="0" smtClean="0"/>
              <a:t> </a:t>
            </a:r>
            <a:r>
              <a:rPr lang="fr-FR" b="1" i="1" dirty="0" err="1" smtClean="0"/>
              <a:t>пића</a:t>
            </a:r>
            <a:r>
              <a:rPr lang="fr-FR" b="1" i="1" dirty="0" smtClean="0"/>
              <a:t>, </a:t>
            </a:r>
            <a:r>
              <a:rPr lang="fr-FR" b="1" i="1" dirty="0" err="1" smtClean="0"/>
              <a:t>слаткиш</a:t>
            </a:r>
            <a:r>
              <a:rPr lang="sr-Cyrl-CS" b="1" i="1" dirty="0" smtClean="0"/>
              <a:t>и</a:t>
            </a:r>
            <a:r>
              <a:rPr lang="fr-FR" b="1" i="1" dirty="0" smtClean="0"/>
              <a:t>, </a:t>
            </a:r>
            <a:r>
              <a:rPr lang="fr-FR" b="1" i="1" dirty="0" err="1" smtClean="0"/>
              <a:t>колачи</a:t>
            </a:r>
            <a:r>
              <a:rPr lang="fr-FR" b="1" dirty="0" smtClean="0"/>
              <a:t>). </a:t>
            </a:r>
            <a:r>
              <a:rPr lang="fr-FR" b="1" dirty="0" err="1" smtClean="0"/>
              <a:t>Спор</a:t>
            </a:r>
            <a:r>
              <a:rPr lang="sr-Cyrl-CS" b="1" dirty="0" smtClean="0"/>
              <a:t>о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</a:t>
            </a:r>
            <a:r>
              <a:rPr lang="fr-FR" b="1" dirty="0" err="1" smtClean="0"/>
              <a:t>ресорбује</a:t>
            </a:r>
            <a:r>
              <a:rPr lang="fr-FR" b="1" dirty="0" smtClean="0"/>
              <a:t> </a:t>
            </a:r>
            <a:r>
              <a:rPr lang="fr-FR" b="1" dirty="0" err="1" smtClean="0"/>
              <a:t>из</a:t>
            </a:r>
            <a:r>
              <a:rPr lang="fr-FR" b="1" dirty="0" smtClean="0"/>
              <a:t> </a:t>
            </a:r>
            <a:r>
              <a:rPr lang="sr-Cyrl-CS" b="1" dirty="0" smtClean="0"/>
              <a:t>ц</a:t>
            </a:r>
            <a:r>
              <a:rPr lang="fr-FR" b="1" dirty="0" err="1" smtClean="0"/>
              <a:t>рева</a:t>
            </a:r>
            <a:r>
              <a:rPr lang="fr-FR" b="1" dirty="0" smtClean="0"/>
              <a:t> и у </a:t>
            </a:r>
            <a:r>
              <a:rPr lang="fr-FR" b="1" dirty="0" err="1" smtClean="0"/>
              <a:t>јетри</a:t>
            </a:r>
            <a:r>
              <a:rPr lang="fr-FR" b="1" dirty="0" smtClean="0"/>
              <a:t> </a:t>
            </a:r>
            <a:r>
              <a:rPr lang="fr-FR" b="1" dirty="0" err="1" smtClean="0"/>
              <a:t>конвертује</a:t>
            </a:r>
            <a:r>
              <a:rPr lang="fr-FR" b="1" dirty="0" smtClean="0"/>
              <a:t> у </a:t>
            </a:r>
            <a:r>
              <a:rPr lang="fr-FR" b="1" dirty="0" err="1" smtClean="0"/>
              <a:t>фруктозу</a:t>
            </a:r>
            <a:r>
              <a:rPr lang="fr-FR" b="1" dirty="0" smtClean="0"/>
              <a:t>.</a:t>
            </a:r>
            <a:endParaRPr lang="fr-FR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dirty="0" smtClean="0"/>
              <a:t>		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000" b="1" i="1" dirty="0" smtClean="0"/>
              <a:t>		-</a:t>
            </a:r>
            <a:r>
              <a:rPr lang="fr-FR" sz="2000" b="1" i="1" dirty="0" err="1" smtClean="0"/>
              <a:t>Инозитол</a:t>
            </a:r>
            <a:endParaRPr lang="fr-FR" sz="2000" b="1" dirty="0" smtClean="0"/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/>
              <a:t>  </a:t>
            </a:r>
            <a:r>
              <a:rPr lang="fr-FR" b="1" dirty="0" err="1" smtClean="0"/>
              <a:t>Главни</a:t>
            </a:r>
            <a:r>
              <a:rPr lang="fr-FR" b="1" dirty="0" smtClean="0"/>
              <a:t> </a:t>
            </a:r>
            <a:r>
              <a:rPr lang="sr-Cyrl-CS" b="1" dirty="0" smtClean="0"/>
              <a:t>и</a:t>
            </a:r>
            <a:r>
              <a:rPr lang="fr-FR" b="1" dirty="0" err="1" smtClean="0"/>
              <a:t>звор</a:t>
            </a:r>
            <a:r>
              <a:rPr lang="fr-FR" b="1" dirty="0" smtClean="0"/>
              <a:t> </a:t>
            </a:r>
            <a:r>
              <a:rPr lang="fr-FR" b="1" dirty="0" err="1" smtClean="0"/>
              <a:t>мекиње</a:t>
            </a:r>
            <a:r>
              <a:rPr lang="fr-FR" b="1" dirty="0" smtClean="0"/>
              <a:t> </a:t>
            </a:r>
            <a:r>
              <a:rPr lang="fr-FR" b="1" dirty="0" err="1" smtClean="0"/>
              <a:t>житари</a:t>
            </a:r>
            <a:r>
              <a:rPr lang="sr-Cyrl-CS" b="1" dirty="0" smtClean="0"/>
              <a:t>ц</a:t>
            </a:r>
            <a:r>
              <a:rPr lang="fr-FR" b="1" dirty="0" smtClean="0"/>
              <a:t>а.</a:t>
            </a:r>
            <a:r>
              <a:rPr lang="fr-FR" sz="1400" b="1" dirty="0" smtClean="0"/>
              <a:t> </a:t>
            </a:r>
            <a:endParaRPr lang="fr-FR" sz="1400" b="1" i="1" dirty="0" smtClean="0"/>
          </a:p>
          <a:p>
            <a:pPr marL="190500" indent="-1905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6745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4530725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sr-Cyrl-CS" dirty="0" smtClean="0"/>
              <a:t>Појам </a:t>
            </a:r>
            <a:r>
              <a:rPr lang="sr-Cyrl-CS" b="1" dirty="0" smtClean="0"/>
              <a:t>ПРАВИЛНА ИСХРАНА</a:t>
            </a:r>
            <a:r>
              <a:rPr lang="sr-Cyrl-CS" dirty="0" smtClean="0"/>
              <a:t> подразумева се више аспеката:</a:t>
            </a:r>
            <a:endParaRPr 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Cyrl-C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Cyrl-C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КВАЛИТЕТНЕ НАМИРНИЦЕ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ЗДРАВСТВЕНО БЕЗБЕДНА ХРАНА 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ИЗБАЛАНСИРАН УНОС НУТРИЈЕНАТА</a:t>
            </a:r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endParaRPr lang="sr-Cyrl-CS" dirty="0" smtClean="0"/>
          </a:p>
          <a:p>
            <a:pPr marL="971550" lvl="1" indent="-514350">
              <a:lnSpc>
                <a:spcPct val="90000"/>
              </a:lnSpc>
              <a:buFont typeface="+mj-lt"/>
              <a:buAutoNum type="arabicPeriod"/>
            </a:pPr>
            <a:r>
              <a:rPr lang="en-US" dirty="0" smtClean="0"/>
              <a:t>УНОС ВОДЕ-ПРЕПОРУЧЕНИ УНОС ВОДЕ ЗА СВЕ КАТЕГОРИЈЕ СТАНОВНИШТВА У ОДНОСУ НА УЗРАСТ И ЗДРАВСТВЕНО СТАЊЕ</a:t>
            </a:r>
            <a:endParaRPr lang="sr-Cyrl-RS" dirty="0" smtClean="0"/>
          </a:p>
          <a:p>
            <a:pPr marL="457200" lvl="1" indent="0">
              <a:lnSpc>
                <a:spcPct val="90000"/>
              </a:lnSpc>
              <a:buNone/>
            </a:pPr>
            <a:endParaRPr lang="sr-Cyrl-RS" dirty="0" smtClean="0"/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 smtClean="0"/>
              <a:t>5. </a:t>
            </a:r>
            <a:r>
              <a:rPr lang="sr-Cyrl-RS" dirty="0" smtClean="0"/>
              <a:t>УОБРОЧЕНОСТ </a:t>
            </a:r>
            <a:endParaRPr lang="en-U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Latn-C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8471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1700213"/>
            <a:ext cx="8785225" cy="4825131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fr-FR" sz="1400" i="1" dirty="0" smtClean="0">
                <a:solidFill>
                  <a:schemeClr val="tx1"/>
                </a:solidFill>
              </a:rPr>
              <a:t>5. </a:t>
            </a:r>
            <a:r>
              <a:rPr lang="fr-FR" sz="2000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000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i="1" dirty="0" smtClean="0">
                <a:solidFill>
                  <a:schemeClr val="tx1"/>
                </a:solidFill>
              </a:rPr>
              <a:t>		-</a:t>
            </a:r>
            <a:r>
              <a:rPr lang="fr-FR" sz="2000" i="1" dirty="0" err="1" smtClean="0">
                <a:solidFill>
                  <a:schemeClr val="tx1"/>
                </a:solidFill>
              </a:rPr>
              <a:t>Скроб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 smtClean="0">
                <a:solidFill>
                  <a:schemeClr val="tx1"/>
                </a:solidFill>
              </a:rPr>
              <a:t>	</a:t>
            </a:r>
            <a:r>
              <a:rPr lang="fr-FR" dirty="0" err="1" smtClean="0">
                <a:solidFill>
                  <a:schemeClr val="tx1"/>
                </a:solidFill>
              </a:rPr>
              <a:t>Најзаступљенији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угљени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хидрат</a:t>
            </a:r>
            <a:r>
              <a:rPr lang="fr-FR" dirty="0" smtClean="0">
                <a:solidFill>
                  <a:schemeClr val="tx1"/>
                </a:solidFill>
              </a:rPr>
              <a:t> у </a:t>
            </a:r>
            <a:r>
              <a:rPr lang="fr-FR" dirty="0" err="1" smtClean="0">
                <a:solidFill>
                  <a:schemeClr val="tx1"/>
                </a:solidFill>
              </a:rPr>
              <a:t>исхрани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људи</a:t>
            </a:r>
            <a:r>
              <a:rPr lang="fr-FR" dirty="0" smtClean="0">
                <a:solidFill>
                  <a:schemeClr val="tx1"/>
                </a:solidFill>
              </a:rPr>
              <a:t>. </a:t>
            </a:r>
            <a:r>
              <a:rPr lang="fr-FR" dirty="0" err="1" smtClean="0">
                <a:solidFill>
                  <a:schemeClr val="tx1"/>
                </a:solidFill>
              </a:rPr>
              <a:t>Главни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извор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намирни</a:t>
            </a:r>
            <a:r>
              <a:rPr lang="sr-Cyrl-CS" dirty="0" smtClean="0">
                <a:solidFill>
                  <a:schemeClr val="tx1"/>
                </a:solidFill>
              </a:rPr>
              <a:t>ч</a:t>
            </a:r>
            <a:r>
              <a:rPr lang="fr-FR" dirty="0" smtClean="0">
                <a:solidFill>
                  <a:schemeClr val="tx1"/>
                </a:solidFill>
              </a:rPr>
              <a:t>е </a:t>
            </a:r>
            <a:r>
              <a:rPr lang="fr-FR" dirty="0" err="1" smtClean="0">
                <a:solidFill>
                  <a:schemeClr val="tx1"/>
                </a:solidFill>
              </a:rPr>
              <a:t>биљног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порекла</a:t>
            </a:r>
            <a:r>
              <a:rPr lang="fr-FR" dirty="0" smtClean="0">
                <a:solidFill>
                  <a:schemeClr val="tx1"/>
                </a:solidFill>
              </a:rPr>
              <a:t> (</a:t>
            </a:r>
            <a:r>
              <a:rPr lang="fr-FR" dirty="0" err="1" smtClean="0">
                <a:solidFill>
                  <a:schemeClr val="tx1"/>
                </a:solidFill>
              </a:rPr>
              <a:t>зрневље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кромпир</a:t>
            </a:r>
            <a:r>
              <a:rPr lang="fr-FR" dirty="0" smtClean="0">
                <a:solidFill>
                  <a:schemeClr val="tx1"/>
                </a:solidFill>
              </a:rPr>
              <a:t> и </a:t>
            </a:r>
            <a:r>
              <a:rPr lang="fr-FR" dirty="0" err="1" smtClean="0">
                <a:solidFill>
                  <a:schemeClr val="tx1"/>
                </a:solidFill>
              </a:rPr>
              <a:t>др</a:t>
            </a:r>
            <a:r>
              <a:rPr lang="fr-FR" dirty="0" smtClean="0">
                <a:solidFill>
                  <a:schemeClr val="tx1"/>
                </a:solidFill>
              </a:rPr>
              <a:t>.). </a:t>
            </a:r>
            <a:r>
              <a:rPr lang="fr-FR" dirty="0" err="1" smtClean="0">
                <a:solidFill>
                  <a:schemeClr val="tx1"/>
                </a:solidFill>
              </a:rPr>
              <a:t>Налазе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се</a:t>
            </a:r>
            <a:r>
              <a:rPr lang="fr-FR" dirty="0" smtClean="0">
                <a:solidFill>
                  <a:schemeClr val="tx1"/>
                </a:solidFill>
              </a:rPr>
              <a:t> у </a:t>
            </a:r>
            <a:r>
              <a:rPr lang="fr-FR" dirty="0" err="1" smtClean="0">
                <a:solidFill>
                  <a:schemeClr val="tx1"/>
                </a:solidFill>
              </a:rPr>
              <a:t>облику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финих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гранула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или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као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амилоза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или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амилопектин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i="1" dirty="0" smtClean="0">
                <a:solidFill>
                  <a:schemeClr val="tx1"/>
                </a:solidFill>
              </a:rPr>
              <a:t>		-</a:t>
            </a:r>
            <a:r>
              <a:rPr lang="fr-FR" sz="2000" i="1" dirty="0" err="1" smtClean="0">
                <a:solidFill>
                  <a:schemeClr val="tx1"/>
                </a:solidFill>
              </a:rPr>
              <a:t>Декстрини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 smtClean="0">
                <a:solidFill>
                  <a:schemeClr val="tx1"/>
                </a:solidFill>
              </a:rPr>
              <a:t>	</a:t>
            </a:r>
            <a:r>
              <a:rPr lang="fr-FR" dirty="0" err="1" smtClean="0">
                <a:solidFill>
                  <a:schemeClr val="tx1"/>
                </a:solidFill>
              </a:rPr>
              <a:t>Продукт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разградње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скроба</a:t>
            </a:r>
            <a:r>
              <a:rPr lang="fr-FR" dirty="0" smtClean="0">
                <a:solidFill>
                  <a:schemeClr val="tx1"/>
                </a:solidFill>
              </a:rPr>
              <a:t> и </a:t>
            </a:r>
            <a:r>
              <a:rPr lang="fr-FR" dirty="0" err="1" smtClean="0">
                <a:solidFill>
                  <a:schemeClr val="tx1"/>
                </a:solidFill>
              </a:rPr>
              <a:t>служе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као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главни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извор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угљених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хидрата</a:t>
            </a:r>
            <a:r>
              <a:rPr lang="fr-FR" dirty="0" smtClean="0">
                <a:solidFill>
                  <a:schemeClr val="tx1"/>
                </a:solidFill>
              </a:rPr>
              <a:t> у </a:t>
            </a:r>
            <a:r>
              <a:rPr lang="fr-FR" dirty="0" err="1" smtClean="0">
                <a:solidFill>
                  <a:schemeClr val="tx1"/>
                </a:solidFill>
              </a:rPr>
              <a:t>производњи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хране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за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ентералну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употребу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i="1" dirty="0" smtClean="0">
                <a:solidFill>
                  <a:schemeClr val="tx1"/>
                </a:solidFill>
              </a:rPr>
              <a:t>		-</a:t>
            </a:r>
            <a:r>
              <a:rPr lang="fr-FR" sz="2000" i="1" dirty="0" err="1" smtClean="0">
                <a:solidFill>
                  <a:schemeClr val="tx1"/>
                </a:solidFill>
              </a:rPr>
              <a:t>Гликоген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dirty="0" smtClean="0">
                <a:solidFill>
                  <a:schemeClr val="tx1"/>
                </a:solidFill>
              </a:rPr>
              <a:t>	</a:t>
            </a:r>
            <a:r>
              <a:rPr lang="fr-FR" dirty="0" err="1" smtClean="0">
                <a:solidFill>
                  <a:schemeClr val="tx1"/>
                </a:solidFill>
              </a:rPr>
              <a:t>Нема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велики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значај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као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извор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енергије</a:t>
            </a:r>
            <a:r>
              <a:rPr lang="fr-FR" dirty="0" smtClean="0">
                <a:solidFill>
                  <a:schemeClr val="tx1"/>
                </a:solidFill>
              </a:rPr>
              <a:t> у </a:t>
            </a:r>
            <a:r>
              <a:rPr lang="fr-FR" dirty="0" err="1" smtClean="0">
                <a:solidFill>
                  <a:schemeClr val="tx1"/>
                </a:solidFill>
              </a:rPr>
              <a:t>исхрани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људи</a:t>
            </a:r>
            <a:r>
              <a:rPr lang="fr-FR" dirty="0" smtClean="0">
                <a:solidFill>
                  <a:schemeClr val="tx1"/>
                </a:solidFill>
              </a:rPr>
              <a:t>. </a:t>
            </a:r>
            <a:r>
              <a:rPr lang="fr-FR" dirty="0" err="1" smtClean="0">
                <a:solidFill>
                  <a:schemeClr val="tx1"/>
                </a:solidFill>
              </a:rPr>
              <a:t>Главни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извор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намирни</a:t>
            </a:r>
            <a:r>
              <a:rPr lang="sr-Cyrl-CS" dirty="0" smtClean="0">
                <a:solidFill>
                  <a:schemeClr val="tx1"/>
                </a:solidFill>
              </a:rPr>
              <a:t>ч</a:t>
            </a:r>
            <a:r>
              <a:rPr lang="fr-FR" dirty="0" smtClean="0">
                <a:solidFill>
                  <a:schemeClr val="tx1"/>
                </a:solidFill>
              </a:rPr>
              <a:t>е </a:t>
            </a:r>
            <a:r>
              <a:rPr lang="fr-FR" dirty="0" err="1" smtClean="0">
                <a:solidFill>
                  <a:schemeClr val="tx1"/>
                </a:solidFill>
              </a:rPr>
              <a:t>животињског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порекла</a:t>
            </a:r>
            <a:r>
              <a:rPr lang="fr-FR" dirty="0" smtClean="0">
                <a:solidFill>
                  <a:schemeClr val="tx1"/>
                </a:solidFill>
              </a:rPr>
              <a:t> : </a:t>
            </a:r>
            <a:r>
              <a:rPr lang="fr-FR" dirty="0" err="1" smtClean="0">
                <a:solidFill>
                  <a:schemeClr val="tx1"/>
                </a:solidFill>
              </a:rPr>
              <a:t>јетра</a:t>
            </a:r>
            <a:r>
              <a:rPr lang="fr-FR" dirty="0" smtClean="0">
                <a:solidFill>
                  <a:schemeClr val="tx1"/>
                </a:solidFill>
              </a:rPr>
              <a:t> и </a:t>
            </a:r>
            <a:r>
              <a:rPr lang="fr-FR" dirty="0" err="1" smtClean="0">
                <a:solidFill>
                  <a:schemeClr val="tx1"/>
                </a:solidFill>
              </a:rPr>
              <a:t>мишићи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i="1" dirty="0" smtClean="0">
              <a:solidFill>
                <a:schemeClr val="tx1"/>
              </a:solidFill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518634" y="762000"/>
            <a:ext cx="7993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>
                <a:latin typeface="Verdana" pitchFamily="34" charset="0"/>
              </a:rPr>
              <a:t>УГЉЕНИ ХИДРАТИ</a:t>
            </a:r>
            <a:r>
              <a:rPr lang="sr-Latn-CS" sz="3200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970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67055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sz="2400" i="1" dirty="0" smtClean="0"/>
              <a:t>6. </a:t>
            </a:r>
            <a:r>
              <a:rPr lang="fr-FR" sz="2400" i="1" dirty="0" err="1" smtClean="0"/>
              <a:t>Нескробни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полисахариди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или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дијетна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биљна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влакна</a:t>
            </a:r>
            <a:endParaRPr lang="fr-FR" sz="2400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400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dirty="0" smtClean="0"/>
              <a:t>	</a:t>
            </a:r>
            <a:r>
              <a:rPr lang="fr-FR" sz="2400" dirty="0" err="1" smtClean="0"/>
              <a:t>Главни</a:t>
            </a:r>
            <a:r>
              <a:rPr lang="fr-FR" sz="2400" dirty="0" smtClean="0"/>
              <a:t> </a:t>
            </a:r>
            <a:r>
              <a:rPr lang="fr-FR" sz="2400" dirty="0" err="1" smtClean="0"/>
              <a:t>извор</a:t>
            </a:r>
            <a:r>
              <a:rPr lang="fr-FR" sz="2400" dirty="0" smtClean="0"/>
              <a:t> </a:t>
            </a:r>
            <a:r>
              <a:rPr lang="fr-FR" sz="2400" dirty="0" err="1" smtClean="0"/>
              <a:t>зид</a:t>
            </a:r>
            <a:r>
              <a:rPr lang="fr-FR" sz="2400" dirty="0" smtClean="0"/>
              <a:t> </a:t>
            </a:r>
            <a:r>
              <a:rPr lang="fr-FR" sz="2400" dirty="0" err="1" smtClean="0"/>
              <a:t>биљних</a:t>
            </a:r>
            <a:r>
              <a:rPr lang="fr-FR" sz="2400" dirty="0" smtClean="0"/>
              <a:t> </a:t>
            </a:r>
            <a:r>
              <a:rPr lang="fr-FR" sz="2400" dirty="0" err="1" smtClean="0"/>
              <a:t>ћелија</a:t>
            </a:r>
            <a:r>
              <a:rPr lang="fr-FR" sz="2400" dirty="0" smtClean="0"/>
              <a:t>. </a:t>
            </a:r>
            <a:r>
              <a:rPr lang="fr-FR" sz="2400" dirty="0" err="1" smtClean="0"/>
              <a:t>Углавном</a:t>
            </a:r>
            <a:r>
              <a:rPr lang="fr-FR" sz="2400" dirty="0" smtClean="0"/>
              <a:t> </a:t>
            </a:r>
            <a:r>
              <a:rPr lang="fr-FR" sz="2400" dirty="0" err="1" smtClean="0"/>
              <a:t>не</a:t>
            </a:r>
            <a:r>
              <a:rPr lang="fr-FR" sz="2400" dirty="0" smtClean="0"/>
              <a:t> </a:t>
            </a:r>
            <a:r>
              <a:rPr lang="fr-FR" sz="2400" dirty="0" err="1" smtClean="0"/>
              <a:t>подлежу</a:t>
            </a:r>
            <a:r>
              <a:rPr lang="fr-FR" sz="2400" dirty="0" smtClean="0"/>
              <a:t> </a:t>
            </a:r>
            <a:r>
              <a:rPr lang="fr-FR" sz="2400" dirty="0" err="1" smtClean="0"/>
              <a:t>варењу</a:t>
            </a:r>
            <a:r>
              <a:rPr lang="fr-FR" sz="2400" dirty="0" smtClean="0"/>
              <a:t> у </a:t>
            </a:r>
            <a:r>
              <a:rPr lang="fr-FR" sz="2400" dirty="0" err="1" smtClean="0"/>
              <a:t>танком</a:t>
            </a:r>
            <a:r>
              <a:rPr lang="fr-FR" sz="2400" dirty="0" smtClean="0"/>
              <a:t> </a:t>
            </a:r>
            <a:r>
              <a:rPr lang="sr-Cyrl-CS" sz="2400" dirty="0" smtClean="0"/>
              <a:t>ц</a:t>
            </a:r>
            <a:r>
              <a:rPr lang="fr-FR" sz="2400" dirty="0" err="1" smtClean="0"/>
              <a:t>реву</a:t>
            </a:r>
            <a:r>
              <a:rPr lang="fr-FR" sz="2400" dirty="0" smtClean="0"/>
              <a:t>.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400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dirty="0" smtClean="0"/>
              <a:t>	</a:t>
            </a:r>
            <a:r>
              <a:rPr lang="fr-FR" sz="2400" dirty="0" err="1" smtClean="0"/>
              <a:t>Деле</a:t>
            </a:r>
            <a:r>
              <a:rPr lang="fr-FR" sz="2400" dirty="0" smtClean="0"/>
              <a:t> </a:t>
            </a:r>
            <a:r>
              <a:rPr lang="fr-FR" sz="2400" dirty="0" err="1" smtClean="0"/>
              <a:t>се</a:t>
            </a:r>
            <a:r>
              <a:rPr lang="fr-FR" sz="2400" dirty="0" smtClean="0"/>
              <a:t> </a:t>
            </a:r>
            <a:r>
              <a:rPr lang="fr-FR" sz="2400" dirty="0" err="1" smtClean="0"/>
              <a:t>на</a:t>
            </a:r>
            <a:r>
              <a:rPr lang="fr-FR" sz="2400" dirty="0" smtClean="0"/>
              <a:t> :</a:t>
            </a:r>
            <a:endParaRPr lang="de-DE" sz="2400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400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i="1" dirty="0" smtClean="0"/>
              <a:t>		-</a:t>
            </a:r>
            <a:r>
              <a:rPr lang="de-DE" sz="2400" i="1" dirty="0" smtClean="0"/>
              <a:t>Растворљиве (пектин, гуме и др.)</a:t>
            </a:r>
            <a:endParaRPr lang="de-DE" sz="2400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dirty="0" smtClean="0"/>
              <a:t>		          </a:t>
            </a:r>
            <a:r>
              <a:rPr lang="de-DE" sz="2400" dirty="0" smtClean="0"/>
              <a:t>Главни извор воће и поврће</a:t>
            </a:r>
            <a:endParaRPr lang="de-DE" sz="2400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400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i="1" dirty="0" smtClean="0"/>
              <a:t>		-</a:t>
            </a:r>
            <a:r>
              <a:rPr lang="de-DE" sz="2400" i="1" dirty="0" smtClean="0"/>
              <a:t>Нерастворљиве (</a:t>
            </a:r>
            <a:r>
              <a:rPr lang="sr-Cyrl-CS" sz="2400" i="1" dirty="0" smtClean="0"/>
              <a:t>ц</a:t>
            </a:r>
            <a:r>
              <a:rPr lang="de-DE" sz="2400" i="1" dirty="0" smtClean="0"/>
              <a:t>елулоза и хеми</a:t>
            </a:r>
            <a:r>
              <a:rPr lang="sr-Cyrl-CS" sz="2400" i="1" dirty="0" smtClean="0"/>
              <a:t>ц</a:t>
            </a:r>
            <a:r>
              <a:rPr lang="de-DE" sz="2400" i="1" dirty="0" smtClean="0"/>
              <a:t>елулоза)</a:t>
            </a:r>
            <a:endParaRPr lang="sr-Latn-CS" sz="2400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400" dirty="0" smtClean="0"/>
              <a:t>	</a:t>
            </a:r>
            <a:r>
              <a:rPr lang="de-DE" sz="2400" dirty="0" smtClean="0"/>
              <a:t>Главни извор мекиње житари</a:t>
            </a:r>
            <a:r>
              <a:rPr lang="sr-Cyrl-CS" sz="2400" dirty="0" smtClean="0"/>
              <a:t>ц</a:t>
            </a:r>
            <a:r>
              <a:rPr lang="de-DE" sz="2400" dirty="0" smtClean="0"/>
              <a:t>а.</a:t>
            </a:r>
            <a:endParaRPr lang="en-US" sz="2400" dirty="0" smtClean="0"/>
          </a:p>
          <a:p>
            <a:pPr marL="190500" indent="-190500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402276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905000"/>
            <a:ext cx="8280400" cy="4404320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8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варење угљених хидрата започиње у усној дупљи где под ути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ајем птијалина из пљувачке се обавља  почетна хидролиза. </a:t>
            </a:r>
            <a:endParaRPr lang="sr-Latn-CS" sz="5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de-DE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наставља се у једњаку и желу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у све док висока киселост желудачног сока не инактивира дејство птијалина. </a:t>
            </a:r>
            <a:endParaRPr lang="sr-Latn-CS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endParaRPr lang="sr-Cyrl-RS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остатак угљених хидрата се разлаже у танком 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реву под ути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ајем панкреасне амилазе у почетку про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еса, а касније и под ути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ајем лактазе, сахаразе, малтазе и алфа-декстриназе који се стварају у танком </a:t>
            </a:r>
            <a:r>
              <a:rPr lang="sr-Cyrl-R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реву</a:t>
            </a:r>
            <a:endParaRPr lang="sr-Cyrl-CS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 </a:t>
            </a:r>
            <a:endParaRPr lang="sr-Cyrl-RS" sz="5000" dirty="0" smtClean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ово разлагање траје све док се не добију коначни продукти разлагања тј. </a:t>
            </a:r>
            <a:r>
              <a:rPr lang="sr-Cyrl-RS" sz="5000" dirty="0" smtClean="0">
                <a:solidFill>
                  <a:schemeClr val="tx1"/>
                </a:solidFill>
              </a:rPr>
              <a:t>прости шећери, </a:t>
            </a:r>
            <a:r>
              <a:rPr lang="de-DE" sz="5000" dirty="0" smtClean="0">
                <a:solidFill>
                  <a:schemeClr val="tx1"/>
                </a:solidFill>
              </a:rPr>
              <a:t>глукоза, лактоза и фруктоза</a:t>
            </a:r>
            <a:endParaRPr lang="sr-Latn-CS" sz="5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5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5000" dirty="0" smtClean="0">
                <a:solidFill>
                  <a:schemeClr val="tx1"/>
                </a:solidFill>
              </a:rPr>
              <a:t>коначни продукти разлагања угљених хидрата се апсорбују у танком 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реву уз спе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ифичне про</a:t>
            </a:r>
            <a:r>
              <a:rPr lang="sr-Cyrl-CS" sz="5000" dirty="0" smtClean="0">
                <a:solidFill>
                  <a:schemeClr val="tx1"/>
                </a:solidFill>
              </a:rPr>
              <a:t>ц</a:t>
            </a:r>
            <a:r>
              <a:rPr lang="de-DE" sz="5000" dirty="0" smtClean="0">
                <a:solidFill>
                  <a:schemeClr val="tx1"/>
                </a:solidFill>
              </a:rPr>
              <a:t>есе при којима се троши јон натријума и енергија</a:t>
            </a:r>
            <a:r>
              <a:rPr lang="en-US" sz="5000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endParaRPr lang="de-DE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539750" y="1196975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Verdana" pitchFamily="34" charset="0"/>
              </a:rPr>
              <a:t>УГЉЕНИ ХИДРАТИ</a:t>
            </a:r>
            <a:r>
              <a:rPr lang="sr-Latn-CS" sz="2400" b="1">
                <a:latin typeface="Verdana" pitchFamily="34" charset="0"/>
              </a:rPr>
              <a:t>-ВАРЕЊЕ И АПСОРП</a:t>
            </a:r>
            <a:r>
              <a:rPr lang="sr-Cyrl-CS" sz="2400" b="1"/>
              <a:t>Ц</a:t>
            </a:r>
            <a:r>
              <a:rPr lang="sr-Latn-CS" sz="2400" b="1">
                <a:latin typeface="Verdana" pitchFamily="34" charset="0"/>
              </a:rPr>
              <a:t>ИЈА</a:t>
            </a:r>
            <a:endParaRPr lang="en-US" sz="240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46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4" y="1644650"/>
            <a:ext cx="8893175" cy="5060950"/>
          </a:xfrm>
        </p:spPr>
        <p:txBody>
          <a:bodyPr>
            <a:normAutofit fontScale="92500" lnSpcReduction="20000"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endParaRPr lang="sr-Cyrl-RS" sz="1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Cyrl-CS" sz="2000" dirty="0" smtClean="0">
                <a:solidFill>
                  <a:schemeClr val="tx1"/>
                </a:solidFill>
              </a:rPr>
              <a:t>Ц</a:t>
            </a:r>
            <a:r>
              <a:rPr lang="de-DE" sz="2000" dirty="0" smtClean="0">
                <a:solidFill>
                  <a:schemeClr val="tx1"/>
                </a:solidFill>
              </a:rPr>
              <a:t>ЕНТРАЛНО МЕСТО У МЕТАБОЛИЗМУ УГЉЕНИХ ХИДРАТА ИМА ГЛУКОЗА.</a:t>
            </a:r>
            <a:endParaRPr lang="sr-Latn-CS" sz="2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000" dirty="0" smtClean="0">
                <a:solidFill>
                  <a:schemeClr val="tx1"/>
                </a:solidFill>
              </a:rPr>
              <a:t> </a:t>
            </a:r>
            <a:r>
              <a:rPr lang="sr-Latn-CS" sz="2000" dirty="0" smtClean="0">
                <a:solidFill>
                  <a:schemeClr val="tx1"/>
                </a:solidFill>
              </a:rPr>
              <a:t>	</a:t>
            </a:r>
            <a:r>
              <a:rPr lang="de-DE" sz="2000" dirty="0" smtClean="0">
                <a:solidFill>
                  <a:schemeClr val="tx1"/>
                </a:solidFill>
              </a:rPr>
              <a:t>ОНА СЕ У ЉУДСКОМ ОРГАНИЗМУ КОРИСТИ ЗА СТВАРАЊЕ ЕНЕРГИЈЕ, СКЛАДИШТЕЊЕ ЕНЕРГИЈЕ И СИНТЕЗУ ЈЕДИЊЕЊА КОЈЕ ЈЕ САДРЖЕ (ДНК, РНК, АМИНОКИСЕЛИНЕ). </a:t>
            </a:r>
            <a:endParaRPr lang="sr-Cyrl-RS" sz="2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dirty="0" smtClean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90000"/>
              </a:lnSpc>
            </a:pPr>
            <a:r>
              <a:rPr lang="de-DE" sz="2400" i="1" dirty="0">
                <a:solidFill>
                  <a:schemeClr val="tx1"/>
                </a:solidFill>
              </a:rPr>
              <a:t>КОН</a:t>
            </a:r>
            <a:r>
              <a:rPr lang="sr-Cyrl-CS" sz="2400" i="1" dirty="0">
                <a:solidFill>
                  <a:schemeClr val="tx1"/>
                </a:solidFill>
              </a:rPr>
              <a:t>Ц</a:t>
            </a:r>
            <a:r>
              <a:rPr lang="de-DE" sz="2400" i="1" dirty="0">
                <a:solidFill>
                  <a:schemeClr val="tx1"/>
                </a:solidFill>
              </a:rPr>
              <a:t>ЕНТРА</a:t>
            </a:r>
            <a:r>
              <a:rPr lang="sr-Cyrl-CS" sz="2400" i="1" dirty="0">
                <a:solidFill>
                  <a:schemeClr val="tx1"/>
                </a:solidFill>
              </a:rPr>
              <a:t>Ц</a:t>
            </a:r>
            <a:r>
              <a:rPr lang="de-DE" sz="2400" i="1" dirty="0">
                <a:solidFill>
                  <a:schemeClr val="tx1"/>
                </a:solidFill>
              </a:rPr>
              <a:t>ИЈА </a:t>
            </a:r>
            <a:r>
              <a:rPr lang="sr-Cyrl-CS" sz="2400" i="1" dirty="0">
                <a:solidFill>
                  <a:schemeClr val="tx1"/>
                </a:solidFill>
              </a:rPr>
              <a:t>ГЛУКОЗЕ </a:t>
            </a:r>
            <a:r>
              <a:rPr lang="de-DE" sz="2400" i="1" dirty="0">
                <a:solidFill>
                  <a:schemeClr val="tx1"/>
                </a:solidFill>
              </a:rPr>
              <a:t>У ОРГАНИЗМУ ЈЕ ХОРМОНСКИ РЕГУЛИСАНА</a:t>
            </a:r>
            <a:r>
              <a:rPr lang="de-DE" sz="2400" i="1" dirty="0" smtClean="0">
                <a:solidFill>
                  <a:schemeClr val="tx1"/>
                </a:solidFill>
              </a:rPr>
              <a:t>.</a:t>
            </a:r>
            <a:endParaRPr lang="sr-Cyrl-RS" sz="2400" i="1" dirty="0" smtClean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90000"/>
              </a:lnSpc>
            </a:pPr>
            <a:endParaRPr lang="sr-Cyrl-CS" sz="2400" i="1" dirty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de-DE" sz="2000" i="1" dirty="0">
                <a:solidFill>
                  <a:schemeClr val="tx1"/>
                </a:solidFill>
              </a:rPr>
              <a:t>ХОРМОНИ КОЈИ ПОВЕЋАВАЈУ ЊЕН НИВО СУ</a:t>
            </a:r>
            <a:r>
              <a:rPr lang="sr-Cyrl-CS" sz="2000" i="1" dirty="0">
                <a:solidFill>
                  <a:schemeClr val="tx1"/>
                </a:solidFill>
              </a:rPr>
              <a:t>:</a:t>
            </a:r>
          </a:p>
          <a:p>
            <a:pPr marL="457200" indent="-457200" algn="just">
              <a:lnSpc>
                <a:spcPct val="90000"/>
              </a:lnSpc>
            </a:pP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ГЛУКАГОН, 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СОМАТОСТАТИН, 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АДРЕНАЛИН, 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ХОРМОН РАСТА, 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АДЕНОКОРТИКОТРОПНИ ХОРМОН, 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ГЛИКОКОРТИКОИДИ,</a:t>
            </a:r>
            <a:endParaRPr lang="sr-Cyrl-CS" sz="20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r>
              <a:rPr lang="de-DE" sz="2000" i="1" dirty="0">
                <a:solidFill>
                  <a:schemeClr val="tx1"/>
                </a:solidFill>
              </a:rPr>
              <a:t>ХОРМОНИ ШТИТАСТЕ ЖЛЕЗДЕ.</a:t>
            </a:r>
            <a:r>
              <a:rPr lang="de-DE" sz="2400" i="1" dirty="0">
                <a:solidFill>
                  <a:schemeClr val="tx1"/>
                </a:solidFill>
              </a:rPr>
              <a:t>  </a:t>
            </a:r>
            <a:endParaRPr lang="sr-Cyrl-CS" sz="2400" i="1" dirty="0">
              <a:solidFill>
                <a:schemeClr val="tx1"/>
              </a:solidFill>
            </a:endParaRPr>
          </a:p>
          <a:p>
            <a:pPr marL="457200" indent="-457200">
              <a:lnSpc>
                <a:spcPct val="90000"/>
              </a:lnSpc>
            </a:pPr>
            <a:endParaRPr lang="sr-Cyrl-CS" sz="2400" i="1" dirty="0">
              <a:solidFill>
                <a:schemeClr val="tx1"/>
              </a:solidFill>
            </a:endParaRPr>
          </a:p>
          <a:p>
            <a:pPr marL="457200" indent="-457200" algn="just">
              <a:lnSpc>
                <a:spcPct val="90000"/>
              </a:lnSpc>
            </a:pPr>
            <a:r>
              <a:rPr lang="sr-Cyrl-CS" sz="2400" i="1" dirty="0">
                <a:solidFill>
                  <a:schemeClr val="tx1"/>
                </a:solidFill>
              </a:rPr>
              <a:t>2. </a:t>
            </a:r>
            <a:r>
              <a:rPr lang="de-DE" sz="2400" i="1" dirty="0">
                <a:solidFill>
                  <a:schemeClr val="tx1"/>
                </a:solidFill>
              </a:rPr>
              <a:t>ХОРМОН КОЈИ СМАЊУЈЕ ЊЕН НИВО ЈЕ ИНСУЛИН.</a:t>
            </a:r>
            <a:r>
              <a:rPr lang="sr-Latn-CS" sz="2400" i="1" dirty="0">
                <a:solidFill>
                  <a:schemeClr val="tx1"/>
                </a:solidFill>
              </a:rPr>
              <a:t> 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23850" y="1125538"/>
            <a:ext cx="7993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>
                <a:latin typeface="Verdana" pitchFamily="34" charset="0"/>
              </a:rPr>
              <a:t>УГЉЕНИ ХИДРАТИ</a:t>
            </a:r>
            <a:r>
              <a:rPr lang="sr-Latn-CS" sz="2800" b="1">
                <a:latin typeface="Verdana" pitchFamily="34" charset="0"/>
              </a:rPr>
              <a:t>-МЕТАБОЛИЗАМ</a:t>
            </a:r>
            <a:endParaRPr lang="en-US" sz="280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91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50825" y="1917700"/>
            <a:ext cx="8280400" cy="463550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dirty="0" smtClean="0">
                <a:solidFill>
                  <a:schemeClr val="tx1"/>
                </a:solidFill>
              </a:rPr>
              <a:t>	</a:t>
            </a:r>
            <a:r>
              <a:rPr lang="de-DE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органска једињења типичне конзистен</a:t>
            </a:r>
            <a:r>
              <a:rPr lang="sr-Cyrl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ије, нерастворљива у води. </a:t>
            </a:r>
            <a:endParaRPr lang="sr-Latn-C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e-DE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исхрани људи када се каже „масти“ подразумевају се масне компоненте у храни. Када се каже „липиди“ подразумевају се масти у про</a:t>
            </a:r>
            <a:r>
              <a:rPr lang="sr-Cyrl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есу метаболизма у организму човека.</a:t>
            </a:r>
            <a:endParaRPr lang="sr-Latn-C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dirty="0" smtClean="0">
                <a:solidFill>
                  <a:schemeClr val="tx1"/>
                </a:solidFill>
              </a:rPr>
              <a:t>	</a:t>
            </a:r>
            <a:r>
              <a:rPr lang="de-DE" sz="2000" dirty="0" smtClean="0">
                <a:solidFill>
                  <a:schemeClr val="tx1"/>
                </a:solidFill>
              </a:rPr>
              <a:t>У ЗЕМЉАМА ЕВРОПЕ И АМЕРИКЕ УНОС МАСТИ СЕ КРЕЋЕ ОКО 40 ДО 45% (У НАШОЈ ЗЕМЉИ 30 ДО 40%) РАЧУНАТО ПРЕМА ПОТРОШЊИ ХРАНЕ ПО СТАНОВНИКУ! </a:t>
            </a:r>
            <a:endParaRPr lang="sr-Latn-CS" sz="2000" dirty="0" smtClean="0">
              <a:solidFill>
                <a:schemeClr val="tx1"/>
              </a:solidFill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642938" y="1214438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>
                <a:latin typeface="Verdana" pitchFamily="34" charset="0"/>
              </a:rPr>
              <a:t>МАСТИ</a:t>
            </a:r>
            <a:r>
              <a:rPr lang="sr-Latn-CS" sz="2800">
                <a:latin typeface="Verdana" pitchFamily="34" charset="0"/>
              </a:rPr>
              <a:t>-дефини</a:t>
            </a:r>
            <a:r>
              <a:rPr lang="sr-Cyrl-CS" sz="2800">
                <a:latin typeface="Verdana" pitchFamily="34" charset="0"/>
              </a:rPr>
              <a:t>ц</a:t>
            </a:r>
            <a:r>
              <a:rPr lang="sr-Latn-CS" sz="2800">
                <a:latin typeface="Verdana" pitchFamily="34" charset="0"/>
              </a:rPr>
              <a:t>ија</a:t>
            </a:r>
            <a:endParaRPr lang="en-US" sz="540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9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95288" y="1484313"/>
            <a:ext cx="8280400" cy="4752999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de-DE" sz="2400" dirty="0" smtClean="0">
                <a:solidFill>
                  <a:schemeClr val="tx1"/>
                </a:solidFill>
              </a:rPr>
              <a:t>Биолошка улога масти је вишеструка</a:t>
            </a:r>
            <a:r>
              <a:rPr lang="sr-Cyrl-CS" sz="2400" dirty="0" smtClean="0">
                <a:solidFill>
                  <a:schemeClr val="tx1"/>
                </a:solidFill>
              </a:rPr>
              <a:t>:</a:t>
            </a:r>
            <a:endParaRPr lang="de-DE" sz="2400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n"/>
            </a:pPr>
            <a:endParaRPr lang="sr-Latn-CS" sz="2400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dirty="0" smtClean="0">
                <a:solidFill>
                  <a:schemeClr val="tx1"/>
                </a:solidFill>
              </a:rPr>
              <a:t>Служе као извор енергије. У облику тригли</a:t>
            </a:r>
            <a:r>
              <a:rPr lang="sr-Cyrl-CS" sz="2400" dirty="0" smtClean="0">
                <a:solidFill>
                  <a:schemeClr val="tx1"/>
                </a:solidFill>
              </a:rPr>
              <a:t>ц</a:t>
            </a:r>
            <a:r>
              <a:rPr lang="de-DE" sz="2400" dirty="0" smtClean="0">
                <a:solidFill>
                  <a:schemeClr val="tx1"/>
                </a:solidFill>
              </a:rPr>
              <a:t>ерида складиште се у организму као енергетска резерва.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dirty="0" smtClean="0">
                <a:solidFill>
                  <a:schemeClr val="tx1"/>
                </a:solidFill>
              </a:rPr>
              <a:t>Учествују у </a:t>
            </a:r>
            <a:r>
              <a:rPr lang="sr-Cyrl-RS" sz="2400" dirty="0" smtClean="0">
                <a:solidFill>
                  <a:schemeClr val="tx1"/>
                </a:solidFill>
              </a:rPr>
              <a:t>саставу </a:t>
            </a:r>
            <a:r>
              <a:rPr lang="de-DE" sz="2400" dirty="0" smtClean="0">
                <a:solidFill>
                  <a:schemeClr val="tx1"/>
                </a:solidFill>
              </a:rPr>
              <a:t>мембран</a:t>
            </a:r>
            <a:r>
              <a:rPr lang="sr-Cyrl-RS" sz="2400" dirty="0" smtClean="0">
                <a:solidFill>
                  <a:schemeClr val="tx1"/>
                </a:solidFill>
              </a:rPr>
              <a:t>а</a:t>
            </a:r>
            <a:r>
              <a:rPr lang="de-DE" sz="2400" dirty="0" smtClean="0">
                <a:solidFill>
                  <a:schemeClr val="tx1"/>
                </a:solidFill>
              </a:rPr>
              <a:t> свих живих ћелија.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dirty="0" smtClean="0">
                <a:solidFill>
                  <a:schemeClr val="tx1"/>
                </a:solidFill>
              </a:rPr>
              <a:t>Подлежу метаболичкој трансформа</a:t>
            </a:r>
            <a:r>
              <a:rPr lang="sr-Cyrl-CS" sz="2400" dirty="0" smtClean="0">
                <a:solidFill>
                  <a:schemeClr val="tx1"/>
                </a:solidFill>
              </a:rPr>
              <a:t>ц</a:t>
            </a:r>
            <a:r>
              <a:rPr lang="de-DE" sz="2400" dirty="0" smtClean="0">
                <a:solidFill>
                  <a:schemeClr val="tx1"/>
                </a:solidFill>
              </a:rPr>
              <a:t>ији ради стварања спе</a:t>
            </a:r>
            <a:r>
              <a:rPr lang="sr-Cyrl-CS" sz="2400" dirty="0" smtClean="0">
                <a:solidFill>
                  <a:schemeClr val="tx1"/>
                </a:solidFill>
              </a:rPr>
              <a:t>ц</a:t>
            </a:r>
            <a:r>
              <a:rPr lang="de-DE" sz="2400" dirty="0" smtClean="0">
                <a:solidFill>
                  <a:schemeClr val="tx1"/>
                </a:solidFill>
              </a:rPr>
              <a:t>ифичних супстан</a:t>
            </a:r>
            <a:r>
              <a:rPr lang="sr-Cyrl-CS" sz="2400" dirty="0" smtClean="0">
                <a:solidFill>
                  <a:schemeClr val="tx1"/>
                </a:solidFill>
              </a:rPr>
              <a:t>ц</a:t>
            </a:r>
            <a:r>
              <a:rPr lang="de-DE" sz="2400" dirty="0" smtClean="0">
                <a:solidFill>
                  <a:schemeClr val="tx1"/>
                </a:solidFill>
              </a:rPr>
              <a:t>и значајних са физиолошког аспекта (холестерол се метаболише у надбубрежној жлезди у различите стероидне хормоне)!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dirty="0" smtClean="0">
                <a:solidFill>
                  <a:schemeClr val="tx1"/>
                </a:solidFill>
              </a:rPr>
              <a:t>Доприносе бољем укусу хране.</a:t>
            </a:r>
            <a:endParaRPr lang="sr-Latn-CS" sz="2400" dirty="0" smtClean="0">
              <a:solidFill>
                <a:schemeClr val="tx1"/>
              </a:solidFill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250825" y="836613"/>
            <a:ext cx="7993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dirty="0">
                <a:latin typeface="Verdana" pitchFamily="34" charset="0"/>
              </a:rPr>
              <a:t>МАСТИ</a:t>
            </a:r>
            <a:r>
              <a:rPr lang="sr-Latn-CS" sz="2800" dirty="0">
                <a:latin typeface="Verdana" pitchFamily="34" charset="0"/>
              </a:rPr>
              <a:t>-врсте и улога</a:t>
            </a:r>
            <a:endParaRPr lang="en-US" sz="54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8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2349500"/>
            <a:ext cx="8280400" cy="3959820"/>
          </a:xfrm>
        </p:spPr>
        <p:txBody>
          <a:bodyPr>
            <a:norm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пореклу</a:t>
            </a:r>
            <a:endParaRPr lang="sr-Latn-CS" sz="24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Биљне</a:t>
            </a:r>
            <a:endParaRPr lang="fr-FR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Животињске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количини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појединих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масних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киселина</a:t>
            </a:r>
            <a:r>
              <a:rPr lang="fr-FR" sz="2400" b="1" i="1" dirty="0" smtClean="0">
                <a:solidFill>
                  <a:schemeClr val="tx1"/>
                </a:solidFill>
              </a:rPr>
              <a:t> у </a:t>
            </a:r>
            <a:r>
              <a:rPr lang="fr-FR" sz="2400" b="1" i="1" dirty="0" err="1" smtClean="0">
                <a:solidFill>
                  <a:schemeClr val="tx1"/>
                </a:solidFill>
              </a:rPr>
              <a:t>саставу</a:t>
            </a:r>
            <a:endParaRPr lang="sr-Latn-CS" sz="24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Засићене</a:t>
            </a:r>
            <a:endParaRPr lang="fr-FR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Монозасићене</a:t>
            </a:r>
            <a:endParaRPr lang="fr-FR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Полинезасићене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endParaRPr lang="sr-Latn-CS" sz="1800" b="1" i="1" dirty="0" smtClean="0">
              <a:solidFill>
                <a:schemeClr val="tx1"/>
              </a:solidFill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95288" y="1268413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sz="2800" b="1">
                <a:latin typeface="Verdana" pitchFamily="34" charset="0"/>
              </a:rPr>
              <a:t>МАСТИ</a:t>
            </a:r>
            <a:r>
              <a:rPr lang="sr-Latn-CS" sz="2800" b="1">
                <a:latin typeface="Verdana" pitchFamily="34" charset="0"/>
              </a:rPr>
              <a:t>-подел</a:t>
            </a:r>
            <a:r>
              <a:rPr lang="sr-Cyrl-CS" sz="2800" b="1"/>
              <a:t>е</a:t>
            </a:r>
            <a:endParaRPr lang="en-US" sz="5400" b="1"/>
          </a:p>
        </p:txBody>
      </p:sp>
    </p:spTree>
    <p:extLst>
      <p:ext uri="{BB962C8B-B14F-4D97-AF65-F5344CB8AC3E}">
        <p14:creationId xmlns:p14="http://schemas.microsoft.com/office/powerpoint/2010/main" xmlns="" val="31359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b="1" dirty="0" smtClean="0"/>
              <a:t>МАСТИ</a:t>
            </a:r>
            <a:r>
              <a:rPr lang="sr-Latn-CS" sz="3200" b="1" dirty="0" smtClean="0"/>
              <a:t>-подел</a:t>
            </a:r>
            <a:r>
              <a:rPr lang="sr-Cyrl-CS" sz="3200" b="1" dirty="0" smtClean="0"/>
              <a:t>е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sr-Latn-CS" sz="3200" b="1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8229600" cy="4525963"/>
          </a:xfrm>
        </p:spPr>
        <p:txBody>
          <a:bodyPr/>
          <a:lstStyle/>
          <a:p>
            <a:pPr marL="533400" indent="-533400" algn="just">
              <a:buFontTx/>
              <a:buNone/>
            </a:pPr>
            <a:r>
              <a:rPr lang="fr-FR" sz="2400" b="1" i="1" smtClean="0">
                <a:solidFill>
                  <a:schemeClr val="folHlink"/>
                </a:solidFill>
              </a:rPr>
              <a:t>По конзистен</a:t>
            </a:r>
            <a:r>
              <a:rPr lang="sr-Cyrl-CS" sz="2400" b="1" i="1" smtClean="0">
                <a:solidFill>
                  <a:schemeClr val="folHlink"/>
                </a:solidFill>
              </a:rPr>
              <a:t>ц</a:t>
            </a:r>
            <a:r>
              <a:rPr lang="fr-FR" sz="2400" b="1" i="1" smtClean="0">
                <a:solidFill>
                  <a:schemeClr val="folHlink"/>
                </a:solidFill>
              </a:rPr>
              <a:t>ији</a:t>
            </a:r>
            <a:endParaRPr lang="sr-Latn-CS" sz="2400" b="1" i="1" smtClean="0">
              <a:solidFill>
                <a:schemeClr val="folHlink"/>
              </a:solidFill>
            </a:endParaRPr>
          </a:p>
          <a:p>
            <a:pPr marL="533400" indent="-533400" algn="just"/>
            <a:endParaRPr lang="fr-FR" sz="2400" b="1" smtClean="0"/>
          </a:p>
          <a:p>
            <a:pPr marL="1295400" lvl="2" indent="-381000" algn="just">
              <a:buFontTx/>
              <a:buAutoNum type="arabicPeriod"/>
            </a:pPr>
            <a:r>
              <a:rPr lang="fr-FR" sz="2000" b="1" smtClean="0">
                <a:solidFill>
                  <a:schemeClr val="folHlink"/>
                </a:solidFill>
              </a:rPr>
              <a:t>Чврсте</a:t>
            </a:r>
            <a:r>
              <a:rPr lang="fr-FR" sz="2000" b="1" smtClean="0"/>
              <a:t> (садрже доста засићених масних киселина)</a:t>
            </a:r>
          </a:p>
          <a:p>
            <a:pPr marL="1295400" lvl="2" indent="-381000" algn="just">
              <a:buFontTx/>
              <a:buAutoNum type="arabicPeriod"/>
            </a:pPr>
            <a:r>
              <a:rPr lang="fr-FR" sz="2000" b="1" smtClean="0">
                <a:solidFill>
                  <a:schemeClr val="folHlink"/>
                </a:solidFill>
              </a:rPr>
              <a:t>Течне</a:t>
            </a:r>
            <a:r>
              <a:rPr lang="fr-FR" sz="2000" b="1" smtClean="0"/>
              <a:t> (садрже доста незасићених масних киселина – уља)</a:t>
            </a:r>
            <a:endParaRPr lang="fr-FR" sz="2000" b="1" i="1" smtClean="0"/>
          </a:p>
          <a:p>
            <a:pPr marL="533400" indent="-533400" algn="just"/>
            <a:endParaRPr lang="sr-Latn-CS" sz="2800" b="1" i="1" smtClean="0"/>
          </a:p>
          <a:p>
            <a:pPr marL="533400" indent="-533400" algn="just">
              <a:buFontTx/>
              <a:buNone/>
            </a:pPr>
            <a:r>
              <a:rPr lang="fr-FR" sz="2400" b="1" i="1" smtClean="0">
                <a:solidFill>
                  <a:schemeClr val="hlink"/>
                </a:solidFill>
              </a:rPr>
              <a:t>По могућности синтезе у организму</a:t>
            </a:r>
            <a:endParaRPr lang="sr-Latn-CS" sz="2400" b="1" i="1" smtClean="0">
              <a:solidFill>
                <a:schemeClr val="hlink"/>
              </a:solidFill>
            </a:endParaRPr>
          </a:p>
          <a:p>
            <a:pPr marL="533400" indent="-533400" algn="just"/>
            <a:endParaRPr lang="fr-FR" sz="2400" b="1" smtClean="0"/>
          </a:p>
          <a:p>
            <a:pPr marL="1295400" lvl="2" indent="-381000" algn="just">
              <a:buFontTx/>
              <a:buAutoNum type="arabicPeriod"/>
            </a:pPr>
            <a:r>
              <a:rPr lang="fr-FR" sz="2000" b="1" smtClean="0">
                <a:solidFill>
                  <a:schemeClr val="hlink"/>
                </a:solidFill>
              </a:rPr>
              <a:t>Есен</a:t>
            </a:r>
            <a:r>
              <a:rPr lang="sr-Cyrl-CS" sz="2000" b="1" smtClean="0">
                <a:solidFill>
                  <a:schemeClr val="hlink"/>
                </a:solidFill>
              </a:rPr>
              <a:t>ц</a:t>
            </a:r>
            <a:r>
              <a:rPr lang="fr-FR" sz="2000" b="1" smtClean="0">
                <a:solidFill>
                  <a:schemeClr val="hlink"/>
                </a:solidFill>
              </a:rPr>
              <a:t>ијалне</a:t>
            </a:r>
            <a:r>
              <a:rPr lang="fr-FR" sz="2000" b="1" smtClean="0"/>
              <a:t> (не могу се синтетисати у организму- линолна киселина)</a:t>
            </a:r>
          </a:p>
          <a:p>
            <a:pPr marL="1295400" lvl="2" indent="-381000" algn="just">
              <a:buFontTx/>
              <a:buAutoNum type="arabicPeriod"/>
            </a:pPr>
            <a:r>
              <a:rPr lang="fr-FR" sz="2000" b="1" smtClean="0">
                <a:solidFill>
                  <a:schemeClr val="hlink"/>
                </a:solidFill>
              </a:rPr>
              <a:t>Неесен</a:t>
            </a:r>
            <a:r>
              <a:rPr lang="sr-Cyrl-CS" sz="2000" b="1" smtClean="0">
                <a:solidFill>
                  <a:schemeClr val="hlink"/>
                </a:solidFill>
              </a:rPr>
              <a:t>ц</a:t>
            </a:r>
            <a:r>
              <a:rPr lang="fr-FR" sz="2000" b="1" smtClean="0">
                <a:solidFill>
                  <a:schemeClr val="hlink"/>
                </a:solidFill>
              </a:rPr>
              <a:t>ијалне</a:t>
            </a:r>
            <a:r>
              <a:rPr lang="fr-FR" sz="2000" b="1" smtClean="0"/>
              <a:t> (синтетишу се у организму)</a:t>
            </a:r>
            <a:endParaRPr lang="sr-Latn-CS" sz="2000" b="1" smtClean="0"/>
          </a:p>
          <a:p>
            <a:pPr marL="533400" indent="-533400"/>
            <a:endParaRPr lang="sr-Latn-CS" sz="2800" smtClean="0"/>
          </a:p>
        </p:txBody>
      </p:sp>
    </p:spTree>
    <p:extLst>
      <p:ext uri="{BB962C8B-B14F-4D97-AF65-F5344CB8AC3E}">
        <p14:creationId xmlns:p14="http://schemas.microsoft.com/office/powerpoint/2010/main" xmlns="" val="19168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МАСТИ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•"/>
              <a:defRPr/>
            </a:pPr>
            <a:r>
              <a:rPr lang="sr-Cyrl-CS" b="1" dirty="0" smtClean="0"/>
              <a:t>ТРИГЛИЦЕРИДИ</a:t>
            </a:r>
            <a:r>
              <a:rPr lang="sr-Latn-CS" b="1" dirty="0" smtClean="0"/>
              <a:t> (</a:t>
            </a:r>
            <a:r>
              <a:rPr lang="sr-Cyrl-CS" b="1" dirty="0" smtClean="0"/>
              <a:t>САДРЖЕ</a:t>
            </a:r>
            <a:r>
              <a:rPr lang="sr-Latn-CS" b="1" dirty="0" smtClean="0"/>
              <a:t> </a:t>
            </a:r>
            <a:r>
              <a:rPr lang="sr-Cyrl-CS" b="1" dirty="0" smtClean="0"/>
              <a:t>МАСНЕ</a:t>
            </a:r>
            <a:r>
              <a:rPr lang="sr-Latn-CS" b="1" dirty="0" smtClean="0"/>
              <a:t> </a:t>
            </a:r>
            <a:r>
              <a:rPr lang="sr-Cyrl-CS" b="1" dirty="0" smtClean="0"/>
              <a:t>КИСЕЛИНЕ</a:t>
            </a:r>
            <a:r>
              <a:rPr lang="sr-Latn-CS" b="1" dirty="0" smtClean="0"/>
              <a:t>)</a:t>
            </a:r>
            <a:endParaRPr lang="en-US" b="1" dirty="0" smtClean="0"/>
          </a:p>
          <a:p>
            <a:pPr>
              <a:buFontTx/>
              <a:buChar char="•"/>
              <a:defRPr/>
            </a:pPr>
            <a:r>
              <a:rPr lang="sr-Cyrl-CS" b="1" dirty="0" smtClean="0"/>
              <a:t>ФОСФОЛИПИДИ</a:t>
            </a:r>
            <a:r>
              <a:rPr lang="sr-Latn-CS" b="1" dirty="0" smtClean="0"/>
              <a:t> (</a:t>
            </a:r>
            <a:r>
              <a:rPr lang="sr-Cyrl-CS" b="1" dirty="0" smtClean="0"/>
              <a:t>САДРЖЕ</a:t>
            </a:r>
            <a:r>
              <a:rPr lang="sr-Latn-CS" b="1" dirty="0" smtClean="0"/>
              <a:t> </a:t>
            </a:r>
            <a:r>
              <a:rPr lang="sr-Cyrl-CS" b="1" dirty="0" smtClean="0"/>
              <a:t>МАСНЕ</a:t>
            </a:r>
            <a:r>
              <a:rPr lang="sr-Latn-CS" b="1" dirty="0" smtClean="0"/>
              <a:t> </a:t>
            </a:r>
            <a:r>
              <a:rPr lang="sr-Cyrl-CS" b="1" dirty="0" smtClean="0"/>
              <a:t>КИСЕЛИНЕ</a:t>
            </a:r>
            <a:r>
              <a:rPr lang="sr-Latn-CS" b="1" dirty="0" smtClean="0"/>
              <a:t>)</a:t>
            </a:r>
            <a:endParaRPr lang="en-US" b="1" dirty="0" smtClean="0"/>
          </a:p>
          <a:p>
            <a:pPr>
              <a:buFontTx/>
              <a:buChar char="•"/>
              <a:defRPr/>
            </a:pPr>
            <a:r>
              <a:rPr lang="sr-Cyrl-CS" b="1" dirty="0" smtClean="0"/>
              <a:t>СТЕРОЛИ</a:t>
            </a:r>
            <a:r>
              <a:rPr lang="en-US" b="1" dirty="0" smtClean="0"/>
              <a:t> </a:t>
            </a:r>
            <a:r>
              <a:rPr lang="sr-Latn-CS" b="1" dirty="0" smtClean="0"/>
              <a:t>(</a:t>
            </a:r>
            <a:r>
              <a:rPr lang="sr-Cyrl-CS" b="1" dirty="0" smtClean="0"/>
              <a:t>ХОЛЕСТЕРОЛ</a:t>
            </a:r>
            <a:r>
              <a:rPr lang="sr-Latn-CS" b="1" dirty="0" smtClean="0"/>
              <a:t>)</a:t>
            </a:r>
          </a:p>
          <a:p>
            <a:pPr>
              <a:buFontTx/>
              <a:buChar char="•"/>
              <a:defRPr/>
            </a:pPr>
            <a:endParaRPr lang="sr-Latn-CS" sz="1100" b="1" dirty="0" smtClean="0"/>
          </a:p>
          <a:p>
            <a:pPr>
              <a:buFontTx/>
              <a:buChar char="•"/>
              <a:defRPr/>
            </a:pPr>
            <a:r>
              <a:rPr lang="sr-Cyrl-CS" b="1" dirty="0" smtClean="0"/>
              <a:t>ПРИ</a:t>
            </a:r>
            <a:r>
              <a:rPr lang="sr-Latn-CS" b="1" dirty="0" smtClean="0"/>
              <a:t> </a:t>
            </a:r>
            <a:r>
              <a:rPr lang="sr-Cyrl-CS" b="1" dirty="0" smtClean="0"/>
              <a:t>САГОРЕВАЊУ</a:t>
            </a:r>
            <a:r>
              <a:rPr lang="sr-Latn-CS" b="1" dirty="0" smtClean="0"/>
              <a:t> 1</a:t>
            </a:r>
            <a:r>
              <a:rPr lang="en-US" b="1" dirty="0" err="1" smtClean="0"/>
              <a:t>gr</a:t>
            </a:r>
            <a:r>
              <a:rPr lang="sr-Latn-CS" b="1" dirty="0" smtClean="0"/>
              <a:t> </a:t>
            </a:r>
            <a:r>
              <a:rPr lang="sr-Cyrl-CS" b="1" dirty="0" smtClean="0"/>
              <a:t>МАСТИ</a:t>
            </a:r>
            <a:r>
              <a:rPr lang="sr-Latn-CS" b="1" dirty="0" smtClean="0"/>
              <a:t> </a:t>
            </a:r>
            <a:r>
              <a:rPr lang="sr-Cyrl-CS" b="1" dirty="0" smtClean="0"/>
              <a:t>ДАЈЕ</a:t>
            </a:r>
            <a:r>
              <a:rPr lang="sr-Latn-CS" b="1" dirty="0" smtClean="0"/>
              <a:t> 9,3 </a:t>
            </a:r>
            <a:r>
              <a:rPr lang="en-US" b="1" dirty="0" smtClean="0"/>
              <a:t>kcal</a:t>
            </a:r>
            <a:endParaRPr lang="sr-Latn-CS" b="1" dirty="0" smtClean="0"/>
          </a:p>
          <a:p>
            <a:pPr>
              <a:buNone/>
              <a:defRPr/>
            </a:pPr>
            <a:r>
              <a:rPr lang="sr-Latn-CS" b="1" dirty="0" smtClean="0"/>
              <a:t>     (</a:t>
            </a:r>
            <a:r>
              <a:rPr lang="sr-Cyrl-CS" b="1" dirty="0" smtClean="0"/>
              <a:t>УГЉЕНИ</a:t>
            </a:r>
            <a:r>
              <a:rPr lang="sr-Latn-CS" b="1" dirty="0" smtClean="0"/>
              <a:t> </a:t>
            </a:r>
            <a:r>
              <a:rPr lang="sr-Cyrl-CS" b="1" dirty="0" smtClean="0"/>
              <a:t>ХИДРАТИ</a:t>
            </a:r>
            <a:r>
              <a:rPr lang="sr-Latn-CS" b="1" dirty="0" smtClean="0"/>
              <a:t> 4,1 </a:t>
            </a:r>
            <a:r>
              <a:rPr lang="en-US" b="1" dirty="0" smtClean="0"/>
              <a:t>kcal</a:t>
            </a:r>
            <a:r>
              <a:rPr lang="sr-Latn-CS" b="1" dirty="0" smtClean="0"/>
              <a:t>)</a:t>
            </a:r>
          </a:p>
          <a:p>
            <a:pPr>
              <a:buNone/>
              <a:defRPr/>
            </a:pPr>
            <a:endParaRPr lang="sr-Latn-CS" sz="1100" b="1" dirty="0" smtClean="0"/>
          </a:p>
          <a:p>
            <a:pPr>
              <a:buFontTx/>
              <a:buChar char="•"/>
              <a:defRPr/>
            </a:pPr>
            <a:r>
              <a:rPr lang="sr-Cyrl-CS" b="1" dirty="0" smtClean="0"/>
              <a:t>ОБЕЗБЕЂУЈУ</a:t>
            </a:r>
            <a:r>
              <a:rPr lang="sr-Latn-CS" b="1" dirty="0" smtClean="0"/>
              <a:t> </a:t>
            </a:r>
            <a:r>
              <a:rPr lang="sr-Cyrl-CS" b="1" dirty="0" smtClean="0"/>
              <a:t>ДО</a:t>
            </a:r>
            <a:r>
              <a:rPr lang="sr-Latn-CS" b="1" dirty="0" smtClean="0"/>
              <a:t> 30% </a:t>
            </a:r>
            <a:r>
              <a:rPr lang="sr-Cyrl-CS" b="1" dirty="0" smtClean="0"/>
              <a:t>ЕНЕРГЕТСКИХ</a:t>
            </a:r>
            <a:r>
              <a:rPr lang="sr-Latn-CS" b="1" dirty="0" smtClean="0"/>
              <a:t> </a:t>
            </a:r>
            <a:r>
              <a:rPr lang="sr-Cyrl-CS" b="1" dirty="0" smtClean="0"/>
              <a:t>ПОТРЕБА</a:t>
            </a:r>
            <a:r>
              <a:rPr lang="sr-Latn-CS" b="1" dirty="0" smtClean="0"/>
              <a:t> </a:t>
            </a:r>
            <a:r>
              <a:rPr lang="sr-Cyrl-CS" b="1" dirty="0" smtClean="0"/>
              <a:t>ОРГАНИЗМА</a:t>
            </a:r>
            <a:r>
              <a:rPr lang="sr-Latn-CS" b="1" dirty="0" smtClean="0"/>
              <a:t> (</a:t>
            </a:r>
            <a:r>
              <a:rPr lang="sr-Cyrl-CS" b="1" dirty="0" smtClean="0"/>
              <a:t>КОД</a:t>
            </a:r>
            <a:r>
              <a:rPr lang="sr-Latn-CS" b="1" dirty="0" smtClean="0"/>
              <a:t> </a:t>
            </a:r>
            <a:r>
              <a:rPr lang="sr-Cyrl-CS" b="1" dirty="0" smtClean="0"/>
              <a:t>ОДОЧАДИ</a:t>
            </a:r>
            <a:r>
              <a:rPr lang="sr-Latn-CS" b="1" dirty="0" smtClean="0"/>
              <a:t> </a:t>
            </a:r>
            <a:r>
              <a:rPr lang="sr-Cyrl-CS" b="1" dirty="0" smtClean="0"/>
              <a:t>И</a:t>
            </a:r>
            <a:r>
              <a:rPr lang="sr-Latn-CS" b="1" dirty="0" smtClean="0"/>
              <a:t> </a:t>
            </a:r>
            <a:r>
              <a:rPr lang="sr-Cyrl-CS" b="1" dirty="0" smtClean="0"/>
              <a:t>ДЕЦЕ</a:t>
            </a:r>
            <a:r>
              <a:rPr lang="sr-Latn-CS" b="1" dirty="0" smtClean="0"/>
              <a:t> </a:t>
            </a:r>
            <a:r>
              <a:rPr lang="sr-Cyrl-CS" b="1" dirty="0" smtClean="0"/>
              <a:t>ДО</a:t>
            </a:r>
            <a:r>
              <a:rPr lang="sr-Latn-CS" b="1" dirty="0" smtClean="0"/>
              <a:t> 6 </a:t>
            </a:r>
            <a:r>
              <a:rPr lang="sr-Cyrl-CS" b="1" dirty="0" smtClean="0"/>
              <a:t>ГОД</a:t>
            </a:r>
            <a:r>
              <a:rPr lang="sr-Latn-CS" b="1" dirty="0" smtClean="0"/>
              <a:t>. 25-40</a:t>
            </a:r>
            <a:r>
              <a:rPr lang="sr-Latn-CS" b="1" dirty="0" smtClean="0"/>
              <a:t>%)</a:t>
            </a:r>
            <a:endParaRPr lang="en-US" b="1" dirty="0" smtClean="0"/>
          </a:p>
          <a:p>
            <a:pPr>
              <a:buNone/>
              <a:defRPr/>
            </a:pPr>
            <a:endParaRPr lang="en-US" b="1" dirty="0" smtClean="0"/>
          </a:p>
          <a:p>
            <a:pPr marL="0" indent="0">
              <a:buNone/>
              <a:defRPr/>
            </a:pPr>
            <a:r>
              <a:rPr lang="sr-Cyrl-RS" sz="3600" dirty="0" smtClean="0"/>
              <a:t>Масне киселине-</a:t>
            </a:r>
            <a:r>
              <a:rPr lang="sr-Latn-CS" sz="3600" dirty="0" smtClean="0"/>
              <a:t>карбоксилне киселине које се добијају хидролизом естара глицерола и холестерола </a:t>
            </a:r>
            <a:endParaRPr lang="sr-Cyrl-CS" sz="3600" dirty="0" smtClean="0"/>
          </a:p>
          <a:p>
            <a:pPr marL="0" indent="0">
              <a:buNone/>
              <a:defRPr/>
            </a:pPr>
            <a:endParaRPr lang="en-US" dirty="0" smtClean="0">
              <a:solidFill>
                <a:schemeClr val="hlink"/>
              </a:solidFill>
            </a:endParaRPr>
          </a:p>
          <a:p>
            <a:r>
              <a:rPr lang="sr-Cyrl-RS" b="1" dirty="0" smtClean="0"/>
              <a:t>МАСНЕ КИСЕЛИНЕ СА ВЕОМА ДУГИМ ЛАНЦИМА (</a:t>
            </a:r>
            <a:r>
              <a:rPr lang="sr-Latn-CS" b="1" dirty="0" smtClean="0"/>
              <a:t>&gt; 20 С атома</a:t>
            </a:r>
            <a:r>
              <a:rPr lang="sr-Cyrl-RS" b="1" dirty="0" smtClean="0"/>
              <a:t>)</a:t>
            </a:r>
            <a:endParaRPr lang="en-US" b="1" dirty="0" smtClean="0"/>
          </a:p>
          <a:p>
            <a:r>
              <a:rPr lang="sr-Cyrl-CS" b="1" dirty="0" smtClean="0"/>
              <a:t>ДУГОЛАНЧАНЕ</a:t>
            </a:r>
            <a:r>
              <a:rPr lang="sr-Latn-CS" b="1" dirty="0" smtClean="0"/>
              <a:t> (1</a:t>
            </a:r>
            <a:r>
              <a:rPr lang="sr-Cyrl-RS" b="1" dirty="0" smtClean="0"/>
              <a:t>2-20</a:t>
            </a:r>
            <a:r>
              <a:rPr lang="sr-Latn-CS" b="1" dirty="0" smtClean="0"/>
              <a:t> </a:t>
            </a:r>
            <a:r>
              <a:rPr lang="en-US" b="1" dirty="0" smtClean="0"/>
              <a:t>C</a:t>
            </a:r>
            <a:r>
              <a:rPr lang="sr-Cyrl-RS" b="1" dirty="0" smtClean="0"/>
              <a:t> атома</a:t>
            </a:r>
            <a:r>
              <a:rPr lang="sr-Latn-CS" b="1" dirty="0" smtClean="0"/>
              <a:t>)</a:t>
            </a:r>
            <a:endParaRPr lang="en-US" b="1" dirty="0" smtClean="0"/>
          </a:p>
          <a:p>
            <a:r>
              <a:rPr lang="sr-Cyrl-CS" b="1" dirty="0" smtClean="0"/>
              <a:t>СРЕДЊЕЛАНЧАНЕ</a:t>
            </a:r>
            <a:r>
              <a:rPr lang="sr-Latn-CS" b="1" dirty="0" smtClean="0"/>
              <a:t> (</a:t>
            </a:r>
            <a:r>
              <a:rPr lang="sr-Cyrl-RS" b="1" dirty="0" smtClean="0"/>
              <a:t>4</a:t>
            </a:r>
            <a:r>
              <a:rPr lang="sr-Latn-CS" b="1" dirty="0" smtClean="0"/>
              <a:t>-12 </a:t>
            </a:r>
            <a:r>
              <a:rPr lang="en-US" b="1" dirty="0" smtClean="0"/>
              <a:t>C</a:t>
            </a:r>
            <a:r>
              <a:rPr lang="sr-Cyrl-RS" b="1" dirty="0" smtClean="0"/>
              <a:t> атома</a:t>
            </a:r>
            <a:r>
              <a:rPr lang="sr-Latn-CS" b="1" dirty="0" smtClean="0"/>
              <a:t>)</a:t>
            </a:r>
            <a:endParaRPr lang="en-US" b="1" dirty="0" smtClean="0"/>
          </a:p>
          <a:p>
            <a:r>
              <a:rPr lang="sr-Cyrl-CS" b="1" dirty="0" smtClean="0"/>
              <a:t>КРАТКОЛАНЧАНЕ</a:t>
            </a:r>
            <a:r>
              <a:rPr lang="sr-Latn-CS" b="1" dirty="0" smtClean="0"/>
              <a:t> (</a:t>
            </a:r>
            <a:r>
              <a:rPr lang="en-US" b="1" dirty="0" smtClean="0"/>
              <a:t> </a:t>
            </a:r>
            <a:r>
              <a:rPr lang="sr-Cyrl-RS" b="1" dirty="0" smtClean="0"/>
              <a:t>до 4</a:t>
            </a:r>
            <a:r>
              <a:rPr lang="sr-Latn-CS" b="1" dirty="0" smtClean="0"/>
              <a:t> </a:t>
            </a:r>
            <a:r>
              <a:rPr lang="en-US" b="1" dirty="0" smtClean="0"/>
              <a:t>C</a:t>
            </a:r>
            <a:r>
              <a:rPr lang="sr-Cyrl-RS" b="1" dirty="0" smtClean="0"/>
              <a:t> атома</a:t>
            </a:r>
            <a:r>
              <a:rPr lang="sr-Latn-CS" sz="4400" b="1" dirty="0" smtClean="0"/>
              <a:t>)</a:t>
            </a:r>
            <a:endParaRPr lang="en-US" sz="4400" b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72200" y="5562600"/>
            <a:ext cx="2447925" cy="685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>
                <a:solidFill>
                  <a:schemeClr val="tx1"/>
                </a:solidFill>
              </a:rPr>
              <a:t>Подела према броју С атома</a:t>
            </a:r>
            <a:r>
              <a:rPr lang="sr-Cyrl-RS" dirty="0" smtClean="0"/>
              <a:t>о</a:t>
            </a:r>
            <a:endParaRPr lang="sr-Latn-R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МАСНЕ КИСЕЛИНЕ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sr-Cyrl-CS" dirty="0" smtClean="0"/>
              <a:t>Према томе да ли садрже незасићене (двоструке) везе масне киселине су подељене на: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sr-Latn-CS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sr-Latn-CS" sz="2300" dirty="0" smtClean="0"/>
              <a:t> </a:t>
            </a:r>
            <a:r>
              <a:rPr lang="sr-Cyrl-CS" sz="2300" u="sng" dirty="0" smtClean="0"/>
              <a:t>ЗАСИЋЕНЕ</a:t>
            </a:r>
            <a:r>
              <a:rPr lang="sr-Latn-CS" sz="2300" dirty="0" smtClean="0"/>
              <a:t> (</a:t>
            </a:r>
            <a:r>
              <a:rPr lang="sr-Cyrl-CS" sz="2300" dirty="0" smtClean="0"/>
              <a:t>ЈЕДНОСТУКЕ</a:t>
            </a:r>
            <a:r>
              <a:rPr lang="sr-Latn-CS" sz="2300" dirty="0" smtClean="0"/>
              <a:t> </a:t>
            </a:r>
            <a:r>
              <a:rPr lang="sr-Cyrl-CS" sz="2300" dirty="0" smtClean="0"/>
              <a:t>ВЕЗЕ</a:t>
            </a:r>
            <a:r>
              <a:rPr lang="sr-Latn-CS" sz="2300" dirty="0" smtClean="0"/>
              <a:t> </a:t>
            </a:r>
            <a:r>
              <a:rPr lang="sr-Cyrl-CS" sz="2300" dirty="0" smtClean="0"/>
              <a:t>УГЉЕНИКА</a:t>
            </a:r>
            <a:r>
              <a:rPr lang="sr-Latn-CS" sz="2300" dirty="0" smtClean="0"/>
              <a:t>)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RS" sz="2300" dirty="0" smtClean="0"/>
              <a:t>       </a:t>
            </a:r>
            <a:r>
              <a:rPr lang="sr-Latn-CS" sz="2300" dirty="0" smtClean="0"/>
              <a:t> </a:t>
            </a:r>
            <a:r>
              <a:rPr lang="sr-Cyrl-CS" sz="2300" dirty="0" smtClean="0"/>
              <a:t>ПАЛМИТИНСКА</a:t>
            </a:r>
            <a:r>
              <a:rPr lang="sr-Latn-CS" sz="2300" dirty="0" smtClean="0"/>
              <a:t> </a:t>
            </a:r>
            <a:r>
              <a:rPr lang="sr-Cyrl-CS" sz="2300" dirty="0" smtClean="0"/>
              <a:t>И</a:t>
            </a:r>
            <a:r>
              <a:rPr lang="sr-Latn-CS" sz="2300" dirty="0" smtClean="0"/>
              <a:t> </a:t>
            </a:r>
            <a:r>
              <a:rPr lang="sr-Cyrl-CS" sz="2300" dirty="0" smtClean="0"/>
              <a:t>СТЕАРИНСКА</a:t>
            </a:r>
            <a:r>
              <a:rPr lang="sr-Latn-CS" sz="2300" dirty="0" smtClean="0"/>
              <a:t> </a:t>
            </a:r>
            <a:r>
              <a:rPr lang="sr-Cyrl-CS" sz="2300" dirty="0" smtClean="0"/>
              <a:t>МАСНА</a:t>
            </a:r>
            <a:r>
              <a:rPr lang="sr-Latn-CS" sz="2300" dirty="0" smtClean="0"/>
              <a:t> </a:t>
            </a:r>
            <a:r>
              <a:rPr lang="sr-Cyrl-CS" sz="2300" dirty="0" smtClean="0"/>
              <a:t>КИСЕЛИНА</a:t>
            </a:r>
            <a:endParaRPr lang="sr-Latn-CS" sz="2300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RS" sz="2300" dirty="0" smtClean="0"/>
              <a:t>  </a:t>
            </a:r>
            <a:r>
              <a:rPr lang="sr-Latn-CS" sz="2300" dirty="0" smtClean="0"/>
              <a:t> (</a:t>
            </a:r>
            <a:r>
              <a:rPr lang="sr-Cyrl-CS" sz="2300" dirty="0" smtClean="0"/>
              <a:t>МЕСО</a:t>
            </a:r>
            <a:r>
              <a:rPr lang="sr-Latn-CS" sz="2300" dirty="0" smtClean="0"/>
              <a:t>, </a:t>
            </a:r>
            <a:r>
              <a:rPr lang="sr-Cyrl-CS" sz="2300" dirty="0" smtClean="0"/>
              <a:t>МЛЕКО</a:t>
            </a:r>
            <a:r>
              <a:rPr lang="sr-Latn-CS" sz="2300" dirty="0" smtClean="0"/>
              <a:t>, </a:t>
            </a:r>
            <a:r>
              <a:rPr lang="sr-Cyrl-CS" sz="2300" dirty="0" smtClean="0"/>
              <a:t>МАСНОЋЕ</a:t>
            </a:r>
            <a:r>
              <a:rPr lang="sr-Latn-CS" sz="2300" dirty="0" smtClean="0"/>
              <a:t> </a:t>
            </a:r>
            <a:r>
              <a:rPr lang="sr-Cyrl-CS" sz="2300" dirty="0" smtClean="0"/>
              <a:t>ЖИВОТИЊСКОГ</a:t>
            </a:r>
            <a:r>
              <a:rPr lang="sr-Latn-CS" sz="2300" dirty="0" smtClean="0"/>
              <a:t> </a:t>
            </a:r>
            <a:r>
              <a:rPr lang="sr-Cyrl-CS" sz="2300" dirty="0" smtClean="0"/>
              <a:t>ПОРЕКЛА</a:t>
            </a:r>
            <a:r>
              <a:rPr lang="sr-Latn-CS" sz="2300" dirty="0" smtClean="0"/>
              <a:t>)</a:t>
            </a:r>
          </a:p>
          <a:p>
            <a:pPr>
              <a:lnSpc>
                <a:spcPct val="90000"/>
              </a:lnSpc>
              <a:buFont typeface="+mj-lt"/>
              <a:buAutoNum type="arabicPeriod"/>
              <a:defRPr/>
            </a:pPr>
            <a:endParaRPr lang="sr-Latn-CS" sz="1000" dirty="0" smtClean="0"/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sr-Latn-CS" sz="2300" dirty="0" smtClean="0"/>
              <a:t> </a:t>
            </a:r>
            <a:r>
              <a:rPr lang="sr-Cyrl-CS" sz="2300" u="sng" dirty="0" smtClean="0"/>
              <a:t>НЕЗАСИЋЕНЕ</a:t>
            </a:r>
            <a:r>
              <a:rPr lang="sr-Latn-CS" sz="2300" dirty="0" smtClean="0"/>
              <a:t> </a:t>
            </a:r>
            <a:r>
              <a:rPr lang="sr-Cyrl-CS" sz="2300" dirty="0" smtClean="0"/>
              <a:t>МАСНЕ</a:t>
            </a:r>
            <a:r>
              <a:rPr lang="sr-Latn-CS" sz="2300" dirty="0" smtClean="0"/>
              <a:t> </a:t>
            </a:r>
            <a:r>
              <a:rPr lang="sr-Cyrl-CS" sz="2300" dirty="0" smtClean="0"/>
              <a:t>КИСЕЛИНЕ</a:t>
            </a:r>
            <a:r>
              <a:rPr lang="sr-Latn-CS" sz="2300" dirty="0" smtClean="0"/>
              <a:t> (</a:t>
            </a:r>
            <a:r>
              <a:rPr lang="sr-Cyrl-CS" sz="2300" dirty="0" smtClean="0"/>
              <a:t>ЈЕДНА</a:t>
            </a:r>
            <a:r>
              <a:rPr lang="sr-Latn-CS" sz="2300" dirty="0" smtClean="0"/>
              <a:t> </a:t>
            </a:r>
            <a:r>
              <a:rPr lang="sr-Cyrl-CS" sz="2300" dirty="0" smtClean="0"/>
              <a:t>ИЛИ</a:t>
            </a:r>
            <a:r>
              <a:rPr lang="sr-Latn-CS" sz="2300" dirty="0" smtClean="0"/>
              <a:t> </a:t>
            </a:r>
            <a:r>
              <a:rPr lang="sr-Cyrl-CS" sz="2300" dirty="0" smtClean="0"/>
              <a:t>ВИШЕ</a:t>
            </a:r>
            <a:r>
              <a:rPr lang="sr-Latn-CS" sz="2300" dirty="0" smtClean="0"/>
              <a:t> </a:t>
            </a:r>
            <a:r>
              <a:rPr lang="sr-Cyrl-CS" sz="2300" dirty="0" smtClean="0"/>
              <a:t>ДВОСТРУКИХ</a:t>
            </a:r>
            <a:r>
              <a:rPr lang="sr-Latn-CS" sz="2300" dirty="0" smtClean="0"/>
              <a:t> </a:t>
            </a:r>
            <a:r>
              <a:rPr lang="sr-Cyrl-CS" sz="2300" dirty="0" smtClean="0"/>
              <a:t>ВЕЗА</a:t>
            </a:r>
            <a:r>
              <a:rPr lang="sr-Latn-CS" sz="2300" dirty="0" smtClean="0"/>
              <a:t> </a:t>
            </a:r>
            <a:r>
              <a:rPr lang="sr-Cyrl-CS" sz="2300" dirty="0" smtClean="0"/>
              <a:t>ИЗМЕЂУ</a:t>
            </a:r>
            <a:r>
              <a:rPr lang="sr-Latn-CS" sz="2300" dirty="0" smtClean="0"/>
              <a:t> </a:t>
            </a:r>
            <a:r>
              <a:rPr lang="en-US" sz="2300" dirty="0" smtClean="0"/>
              <a:t>C</a:t>
            </a:r>
            <a:r>
              <a:rPr lang="sr-Latn-CS" sz="2300" dirty="0" smtClean="0"/>
              <a:t> </a:t>
            </a:r>
            <a:r>
              <a:rPr lang="sr-Cyrl-CS" sz="2300" dirty="0" smtClean="0"/>
              <a:t>АТОМА, ЦИС КОНФИГУРАЦИЈА</a:t>
            </a:r>
            <a:r>
              <a:rPr lang="sr-Latn-CS" sz="2300" dirty="0" smtClean="0"/>
              <a:t>)</a:t>
            </a:r>
            <a:r>
              <a:rPr lang="sr-Cyrl-RS" sz="2300" dirty="0" smtClean="0"/>
              <a:t>: мононезасићене и полинезасићене</a:t>
            </a:r>
            <a:endParaRPr lang="sr-Latn-CS" sz="2300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CS" sz="2300" dirty="0" smtClean="0"/>
              <a:t>ОЛЕИНСКА</a:t>
            </a:r>
            <a:r>
              <a:rPr lang="sr-Latn-CS" sz="2300" dirty="0" smtClean="0"/>
              <a:t> (</a:t>
            </a:r>
            <a:r>
              <a:rPr lang="sr-Cyrl-CS" sz="2300" dirty="0" smtClean="0"/>
              <a:t>МАСЛИНОВО</a:t>
            </a:r>
            <a:r>
              <a:rPr lang="sr-Latn-CS" sz="2300" dirty="0" smtClean="0"/>
              <a:t> </a:t>
            </a:r>
            <a:r>
              <a:rPr lang="sr-Cyrl-CS" sz="2300" dirty="0" smtClean="0"/>
              <a:t>УЉЕ</a:t>
            </a:r>
            <a:r>
              <a:rPr lang="sr-Latn-CS" sz="2300" dirty="0" smtClean="0"/>
              <a:t>)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CS" sz="2300" dirty="0" smtClean="0"/>
              <a:t>ЛИНОЛНА</a:t>
            </a:r>
            <a:r>
              <a:rPr lang="sr-Latn-CS" sz="2300" dirty="0" smtClean="0"/>
              <a:t> (</a:t>
            </a:r>
            <a:r>
              <a:rPr lang="sr-Cyrl-CS" sz="2300" dirty="0" smtClean="0"/>
              <a:t>СУНЦОКРЕТОВО</a:t>
            </a:r>
            <a:r>
              <a:rPr lang="sr-Latn-CS" sz="2300" dirty="0" smtClean="0"/>
              <a:t> </a:t>
            </a:r>
            <a:r>
              <a:rPr lang="sr-Cyrl-CS" sz="2300" dirty="0" smtClean="0"/>
              <a:t>И</a:t>
            </a:r>
            <a:r>
              <a:rPr lang="sr-Latn-CS" sz="2300" dirty="0" smtClean="0"/>
              <a:t> </a:t>
            </a:r>
            <a:r>
              <a:rPr lang="sr-Cyrl-CS" sz="2300" dirty="0" smtClean="0"/>
              <a:t>КУКУРУЗНО</a:t>
            </a:r>
            <a:r>
              <a:rPr lang="sr-Latn-CS" sz="2300" dirty="0" smtClean="0"/>
              <a:t> </a:t>
            </a:r>
            <a:r>
              <a:rPr lang="sr-Cyrl-CS" sz="2300" dirty="0" smtClean="0"/>
              <a:t>УЉЕ</a:t>
            </a:r>
            <a:r>
              <a:rPr lang="sr-Latn-CS" sz="2300" dirty="0" smtClean="0"/>
              <a:t>)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CS" sz="2300" dirty="0" smtClean="0"/>
              <a:t>ЛИНОЛЕИНСКА</a:t>
            </a:r>
            <a:r>
              <a:rPr lang="sr-Latn-CS" sz="2300" dirty="0" smtClean="0"/>
              <a:t> (</a:t>
            </a:r>
            <a:r>
              <a:rPr lang="sr-Cyrl-CS" sz="2300" dirty="0" smtClean="0"/>
              <a:t>ЛАНЕНО</a:t>
            </a:r>
            <a:r>
              <a:rPr lang="sr-Latn-CS" sz="2300" dirty="0" smtClean="0"/>
              <a:t> </a:t>
            </a:r>
            <a:r>
              <a:rPr lang="sr-Cyrl-CS" sz="2300" dirty="0" smtClean="0"/>
              <a:t>СЕМЕ</a:t>
            </a:r>
            <a:r>
              <a:rPr lang="sr-Latn-CS" sz="2300" dirty="0" smtClean="0"/>
              <a:t>, </a:t>
            </a:r>
            <a:r>
              <a:rPr lang="sr-Cyrl-CS" sz="2300" dirty="0" smtClean="0"/>
              <a:t>СОЈИНО</a:t>
            </a:r>
            <a:r>
              <a:rPr lang="sr-Latn-CS" sz="2300" dirty="0" smtClean="0"/>
              <a:t> </a:t>
            </a:r>
            <a:r>
              <a:rPr lang="sr-Cyrl-CS" sz="2300" dirty="0" smtClean="0"/>
              <a:t>УЉЕ</a:t>
            </a:r>
            <a:r>
              <a:rPr lang="sr-Latn-CS" sz="2300" dirty="0" smtClean="0"/>
              <a:t>)</a:t>
            </a:r>
            <a:endParaRPr lang="sr-Cyrl-RS" sz="2300" dirty="0" smtClean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sr-Cyrl-RS" sz="2300" dirty="0" smtClean="0"/>
              <a:t>АРАХИДОНСКА</a:t>
            </a:r>
            <a:endParaRPr lang="en-US" sz="23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10212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Clr>
                <a:schemeClr val="bg2"/>
              </a:buClr>
              <a:buNone/>
            </a:pPr>
            <a:r>
              <a:rPr lang="en-US" sz="2800" dirty="0" smtClean="0"/>
              <a:t>1. </a:t>
            </a:r>
            <a:r>
              <a:rPr lang="sr-Cyrl-CS" sz="2800" b="1" dirty="0" smtClean="0"/>
              <a:t>КВАЛИТЕТНЕ НАМИРНИЦЕ/ХРАНА КВАНТИТАТИВНО ДОВОЉНА са приступачним ценама</a:t>
            </a:r>
            <a:endParaRPr lang="sr-Cyrl-CS" sz="2800" dirty="0" smtClean="0"/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2800" dirty="0" smtClean="0"/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dirty="0" smtClean="0"/>
              <a:t>У те сврхе, у лабораторијама треба да се контролишу параметри квалитета намирница, као што су </a:t>
            </a:r>
          </a:p>
          <a:p>
            <a:pPr marL="990600" lvl="1" indent="-533400" algn="just">
              <a:lnSpc>
                <a:spcPct val="90000"/>
              </a:lnSpc>
              <a:buFontTx/>
              <a:buNone/>
            </a:pPr>
            <a:endParaRPr lang="sr-Cyrl-CS" dirty="0" smtClean="0"/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боја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мирис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укус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en-US" dirty="0" smtClean="0"/>
              <a:t>pH</a:t>
            </a:r>
            <a:r>
              <a:rPr lang="sr-Cyrl-CS" dirty="0" smtClean="0"/>
              <a:t> (киселост)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/>
              <a:t>с</a:t>
            </a:r>
            <a:r>
              <a:rPr lang="sr-Cyrl-CS" dirty="0" smtClean="0"/>
              <a:t>адржаји  макро и микронутритијената 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/>
              <a:t>с</a:t>
            </a:r>
            <a:r>
              <a:rPr lang="sr-Cyrl-CS" dirty="0" smtClean="0"/>
              <a:t>адржаји адитива и др.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41030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Масне киселине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Засићене масне киселине (дугих ланаца):</a:t>
            </a:r>
          </a:p>
          <a:p>
            <a:pPr marL="0" indent="0">
              <a:buNone/>
            </a:pPr>
            <a:r>
              <a:rPr lang="sr-Cyrl-RS" dirty="0" smtClean="0"/>
              <a:t>лауринска, миристинска, палмитинска, стеаринска</a:t>
            </a: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Незасићене масне киселине</a:t>
            </a:r>
            <a:endParaRPr lang="sr-Latn-RS" dirty="0"/>
          </a:p>
        </p:txBody>
      </p:sp>
      <p:sp>
        <p:nvSpPr>
          <p:cNvPr id="7" name="Rectangle 6"/>
          <p:cNvSpPr/>
          <p:nvPr/>
        </p:nvSpPr>
        <p:spPr>
          <a:xfrm>
            <a:off x="6400800" y="3962400"/>
            <a:ext cx="2590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Мононезасићене-олеинска</a:t>
            </a:r>
            <a:endParaRPr lang="sr-Latn-R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486400" y="4724400"/>
            <a:ext cx="762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990600" y="5135237"/>
            <a:ext cx="3810000" cy="16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 smtClean="0"/>
              <a:t>Полинезасићене:</a:t>
            </a:r>
          </a:p>
          <a:p>
            <a:pPr algn="ctr"/>
            <a:r>
              <a:rPr lang="sr-Cyrl-RS" dirty="0" smtClean="0"/>
              <a:t>линолна</a:t>
            </a:r>
          </a:p>
          <a:p>
            <a:pPr algn="ctr"/>
            <a:r>
              <a:rPr lang="sr-Cyrl-RS" dirty="0" smtClean="0"/>
              <a:t>ɑ линолеинска,</a:t>
            </a:r>
            <a:endParaRPr lang="en-US" dirty="0" smtClean="0"/>
          </a:p>
          <a:p>
            <a:pPr algn="ctr"/>
            <a:r>
              <a:rPr lang="sr-Cyrl-RS" dirty="0" smtClean="0"/>
              <a:t> арахидонска,</a:t>
            </a:r>
            <a:endParaRPr lang="en-US" dirty="0" smtClean="0"/>
          </a:p>
          <a:p>
            <a:pPr algn="ctr"/>
            <a:r>
              <a:rPr lang="sr-Cyrl-RS" dirty="0" smtClean="0"/>
              <a:t> еикозапентаноична-</a:t>
            </a:r>
            <a:r>
              <a:rPr lang="en-US" dirty="0" smtClean="0"/>
              <a:t>EPA</a:t>
            </a:r>
            <a:r>
              <a:rPr lang="sr-Cyrl-RS" dirty="0" smtClean="0"/>
              <a:t>, докозахексаноична</a:t>
            </a:r>
            <a:r>
              <a:rPr lang="en-US" dirty="0" smtClean="0"/>
              <a:t>-DHA</a:t>
            </a:r>
            <a:endParaRPr lang="sr-Latn-R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953000" y="4876800"/>
            <a:ext cx="533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5027823" y="5626828"/>
            <a:ext cx="978408" cy="509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 flipH="1">
            <a:off x="6248399" y="5638800"/>
            <a:ext cx="25907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 smtClean="0"/>
              <a:t>Компоненте ћелијске мембране</a:t>
            </a:r>
          </a:p>
          <a:p>
            <a:r>
              <a:rPr lang="sr-Cyrl-RS" sz="1400" dirty="0" smtClean="0"/>
              <a:t>Прекусори еикосаноида (простациклини, тромбоксани, леукотриени)</a:t>
            </a:r>
            <a:endParaRPr lang="sr-Latn-RS" sz="1400" dirty="0"/>
          </a:p>
        </p:txBody>
      </p:sp>
    </p:spTree>
    <p:extLst>
      <p:ext uri="{BB962C8B-B14F-4D97-AF65-F5344CB8AC3E}">
        <p14:creationId xmlns:p14="http://schemas.microsoft.com/office/powerpoint/2010/main" xmlns="" val="303978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12" grpId="0" animBg="1"/>
      <p:bldP spid="1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Есенцијалне масне киселине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sr-Cyrl-CS" sz="2800" dirty="0" smtClean="0"/>
              <a:t>Масне киселине са две, три и четири двоструке везе:</a:t>
            </a:r>
          </a:p>
          <a:p>
            <a:pPr marL="971550" lvl="1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sr-Latn-CS" b="1" dirty="0" smtClean="0"/>
              <a:t>Линолна</a:t>
            </a:r>
            <a:r>
              <a:rPr lang="sr-Cyrl-CS" dirty="0" smtClean="0"/>
              <a:t> – има две </a:t>
            </a:r>
            <a:r>
              <a:rPr lang="sr-Latn-CS" dirty="0" smtClean="0"/>
              <a:t>C=C вез</a:t>
            </a:r>
            <a:r>
              <a:rPr lang="sr-Cyrl-CS" dirty="0" smtClean="0"/>
              <a:t>е</a:t>
            </a:r>
            <a:endParaRPr lang="sr-Latn-CS" dirty="0" smtClean="0"/>
          </a:p>
          <a:p>
            <a:pPr marL="971550" lvl="1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sr-Latn-CS" b="1" dirty="0" smtClean="0"/>
              <a:t>α линоленска </a:t>
            </a:r>
            <a:r>
              <a:rPr lang="sr-Cyrl-CS" dirty="0" smtClean="0"/>
              <a:t>–</a:t>
            </a:r>
            <a:r>
              <a:rPr lang="sr-Cyrl-CS" b="1" dirty="0" smtClean="0"/>
              <a:t> </a:t>
            </a:r>
            <a:r>
              <a:rPr lang="sr-Cyrl-CS" dirty="0" smtClean="0"/>
              <a:t>има три</a:t>
            </a:r>
            <a:r>
              <a:rPr lang="sr-Cyrl-CS" b="1" dirty="0" smtClean="0"/>
              <a:t> </a:t>
            </a:r>
            <a:r>
              <a:rPr lang="sr-Latn-CS" dirty="0" smtClean="0"/>
              <a:t>C=C вез</a:t>
            </a:r>
            <a:r>
              <a:rPr lang="sr-Cyrl-CS" dirty="0" smtClean="0"/>
              <a:t>е</a:t>
            </a:r>
            <a:endParaRPr lang="sr-Latn-CS" dirty="0" smtClean="0"/>
          </a:p>
          <a:p>
            <a:pPr marL="971550" lvl="1" indent="-514350">
              <a:lnSpc>
                <a:spcPct val="80000"/>
              </a:lnSpc>
              <a:buFont typeface="+mj-lt"/>
              <a:buAutoNum type="arabicPeriod"/>
              <a:defRPr/>
            </a:pPr>
            <a:r>
              <a:rPr lang="sr-Latn-CS" b="1" dirty="0" smtClean="0"/>
              <a:t>арахидонска киселина</a:t>
            </a:r>
            <a:r>
              <a:rPr lang="sr-Cyrl-CS" dirty="0" smtClean="0"/>
              <a:t> – има четири </a:t>
            </a:r>
            <a:r>
              <a:rPr lang="sr-Latn-CS" dirty="0" smtClean="0"/>
              <a:t>C=C вез</a:t>
            </a:r>
            <a:r>
              <a:rPr lang="sr-Cyrl-CS" dirty="0" smtClean="0"/>
              <a:t>е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Варење масти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Почиње у желуцу (ацид стабилна липаза)</a:t>
            </a:r>
          </a:p>
          <a:p>
            <a:r>
              <a:rPr lang="sr-Cyrl-RS" dirty="0" smtClean="0"/>
              <a:t>Танко црево-панкреасна липаза (хидролиза триацил глицерола)</a:t>
            </a:r>
          </a:p>
          <a:p>
            <a:r>
              <a:rPr lang="sr-Cyrl-CS" dirty="0" smtClean="0"/>
              <a:t>Као продукти хидролизе настају слободне масне киселине, 1,2-диацил-глицероли и моноацил-глицероли</a:t>
            </a:r>
          </a:p>
          <a:p>
            <a:r>
              <a:rPr lang="sr-Cyrl-CS" dirty="0" smtClean="0"/>
              <a:t>Проензими се преводе у ензиме дејством трипсина, а активирајуће на ензиме делују жучне соли</a:t>
            </a:r>
          </a:p>
          <a:p>
            <a:r>
              <a:rPr lang="sr-Cyrl-CS" dirty="0" smtClean="0"/>
              <a:t>Ресорпција масти се врши процесом дифузије (епителне ћелије танког црева)</a:t>
            </a:r>
          </a:p>
          <a:p>
            <a:r>
              <a:rPr lang="sr-Cyrl-CS" dirty="0" smtClean="0"/>
              <a:t>Масне киселине са средњим ланцима пролазе кроз ћелије црева у портални крвоток без модификације.</a:t>
            </a:r>
          </a:p>
          <a:p>
            <a:r>
              <a:rPr lang="sr-Cyrl-CS" dirty="0" smtClean="0"/>
              <a:t>Дуголанчане формирају масне глобуле-ХИЛОМИКРОНЕ, одлазе у лимфоток и обилазе јетру (преко </a:t>
            </a:r>
            <a:r>
              <a:rPr lang="sr-Latn-CS" dirty="0" smtClean="0"/>
              <a:t>ductus</a:t>
            </a:r>
            <a:r>
              <a:rPr lang="sr-Cyrl-RS" dirty="0" smtClean="0"/>
              <a:t>-</a:t>
            </a:r>
            <a:r>
              <a:rPr lang="sr-Latn-CS" dirty="0" smtClean="0"/>
              <a:t>a thoracicus</a:t>
            </a:r>
            <a:r>
              <a:rPr lang="sr-Cyrl-RS" dirty="0" smtClean="0"/>
              <a:t>-</a:t>
            </a:r>
            <a:r>
              <a:rPr lang="sr-Latn-CS" dirty="0" smtClean="0"/>
              <a:t>a </a:t>
            </a:r>
            <a:r>
              <a:rPr lang="sr-Cyrl-RS" dirty="0" smtClean="0"/>
              <a:t>одлазе у </a:t>
            </a:r>
            <a:r>
              <a:rPr lang="sr-Cyrl-CS" dirty="0" smtClean="0"/>
              <a:t>системску циркулацију путем великих вена)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429000"/>
            <a:ext cx="8280400" cy="2808312"/>
          </a:xfrm>
        </p:spPr>
        <p:txBody>
          <a:bodyPr>
            <a:normAutofit fontScale="92500" lnSpcReduction="20000"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  <a:r>
              <a:rPr lang="sr-Cyrl-C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ЕНТРАЛНО МЕСТО МАСТИ ЈЕ У ЕНЕРГЕТСКОМ МЕТАБОЛИЗМУ.</a:t>
            </a:r>
            <a:endParaRPr lang="sr-Latn-CS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e-DE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РАЗГРАДЊОМ ТРИГЛИ</a:t>
            </a:r>
            <a:r>
              <a:rPr lang="sr-Cyrl-C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ЕРИДА, МАСНИХ КИСЕЛИНА И ГЛИ</a:t>
            </a:r>
            <a:r>
              <a:rPr lang="sr-Cyrl-C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ЕРОЛА ДОБИЈА СЕ ВЕЛИКА КОЛИЧИНА ЕНЕРГИЈЕ ПОТРЕБНЕ ЗА ОБАВЉАЊЕ МЕТАБОЛИЧКИХ ПРО</a:t>
            </a:r>
            <a:r>
              <a:rPr lang="sr-Cyrl-CS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ЕСА У ОРГАНИЗМУ.</a:t>
            </a:r>
            <a:endParaRPr lang="sr-Latn-CS" sz="28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500063" y="1785938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-МЕТАБОЛИЗАМ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6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"/>
          <p:cNvSpPr>
            <a:spLocks noChangeArrowheads="1"/>
          </p:cNvSpPr>
          <p:nvPr/>
        </p:nvSpPr>
        <p:spPr bwMode="auto">
          <a:xfrm>
            <a:off x="395288" y="1628775"/>
            <a:ext cx="828675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МАСТИ ИМАЈУ ЗНАЧАЈНУ УЛОГУ У ФОРМИРАЊУ СТРУКТУРА КОЈЕ УЛАЗЕ У САСТАВ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lnSpc>
                <a:spcPct val="80000"/>
              </a:lnSpc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 ПРОТЕИНА ЋЕЛИЈСКЕ МЕМБРАНЕ (ХОЛЕСТЕРОЛ, ФОСФОЛИПИДИ) И</a:t>
            </a: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 СТЕРОИДНИХ ХОРМОНА (ХОЛЕСТЕРОЛ).</a:t>
            </a:r>
            <a:endParaRPr lang="sr-Latn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endParaRPr lang="de-DE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r>
              <a:rPr lang="sr-Latn-CS" sz="2800" b="1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275590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96975"/>
            <a:ext cx="8642350" cy="5661025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smtClean="0"/>
              <a:t>У МЕТАБОЛИЗМУ МАСТИ УЧЕСТВУЈУ: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ХОРМОН</a:t>
            </a:r>
            <a:r>
              <a:rPr lang="sr-Cyrl-CS" b="1" smtClean="0"/>
              <a:t> </a:t>
            </a:r>
            <a:r>
              <a:rPr lang="de-DE" b="1" smtClean="0"/>
              <a:t>РАСТА,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АДЕНОКОРТИКОТРОПНИ ХОРМОНИ,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ТИРЕОСТИМУЛИШУЋИ ХОРМОНИ,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ХОРМОНИ КОРЕ НАДБУБРЕЖНЕ ЖЛЕЗДЕ,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АДРЕНАЛИН,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НОРАДРЕНАЛИН,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ТИРОКСИН И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smtClean="0"/>
              <a:t> ГЛУКАГОН.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smtClean="0"/>
              <a:t>ОНИ ИЗАЗИВАЈУ ПОВЕЋАНУ РАЗГРАДЊУ МАСТИ. </a:t>
            </a:r>
            <a:endParaRPr lang="sr-Cyrl-CS" b="1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smtClean="0"/>
              <a:t>ХОРМОН КОЈИ ПОВЕЋАВА СИНТЕЗУ МАСТИ ЈЕ ИНСУЛИН.</a:t>
            </a:r>
            <a:endParaRPr lang="sr-Latn-CS" b="1" smtClean="0"/>
          </a:p>
          <a:p>
            <a:pPr marL="609600" indent="-609600"/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197383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2349500"/>
            <a:ext cx="8280400" cy="4175844"/>
          </a:xfrm>
        </p:spPr>
        <p:txBody>
          <a:bodyPr>
            <a:normAutofit fontScale="47500" lnSpcReduction="20000"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b="1" dirty="0" smtClean="0">
                <a:solidFill>
                  <a:schemeClr val="tx1"/>
                </a:solidFill>
              </a:rPr>
              <a:t>су макромолекули који у хемијском смислу представљају лан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de-DE" b="1" dirty="0" smtClean="0">
                <a:solidFill>
                  <a:schemeClr val="tx1"/>
                </a:solidFill>
              </a:rPr>
              <a:t>е аминокиселина међусобно везаних пептидним везама.</a:t>
            </a:r>
            <a:endParaRPr lang="sr-Latn-CS" b="1" dirty="0" smtClean="0">
              <a:solidFill>
                <a:schemeClr val="tx1"/>
              </a:solidFill>
            </a:endParaRPr>
          </a:p>
          <a:p>
            <a:pPr algn="just">
              <a:buFontTx/>
              <a:buChar char="•"/>
              <a:defRPr/>
            </a:pPr>
            <a:r>
              <a:rPr lang="en-AU" dirty="0" err="1">
                <a:solidFill>
                  <a:schemeClr val="tx1"/>
                </a:solidFill>
              </a:rPr>
              <a:t>Органски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макроелементи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изгра</a:t>
            </a:r>
            <a:r>
              <a:rPr lang="sr-Cyrl-CS" dirty="0">
                <a:solidFill>
                  <a:schemeClr val="tx1"/>
                </a:solidFill>
              </a:rPr>
              <a:t>ђ</a:t>
            </a:r>
            <a:r>
              <a:rPr lang="en-AU" dirty="0" err="1">
                <a:solidFill>
                  <a:schemeClr val="tx1"/>
                </a:solidFill>
              </a:rPr>
              <a:t>ени</a:t>
            </a:r>
            <a:r>
              <a:rPr lang="en-AU" dirty="0">
                <a:solidFill>
                  <a:schemeClr val="tx1"/>
                </a:solidFill>
              </a:rPr>
              <a:t> </a:t>
            </a:r>
            <a:endParaRPr lang="sr-Cyrl-CS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sr-Cyrl-CS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од</a:t>
            </a:r>
            <a:r>
              <a:rPr lang="en-AU" dirty="0">
                <a:solidFill>
                  <a:schemeClr val="tx1"/>
                </a:solidFill>
              </a:rPr>
              <a:t>  </a:t>
            </a:r>
            <a:r>
              <a:rPr lang="en-AU" dirty="0" err="1">
                <a:solidFill>
                  <a:schemeClr val="tx1"/>
                </a:solidFill>
              </a:rPr>
              <a:t>атома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b="1" dirty="0">
                <a:solidFill>
                  <a:schemeClr val="tx1"/>
                </a:solidFill>
              </a:rPr>
              <a:t>C, H, O, N</a:t>
            </a:r>
            <a:r>
              <a:rPr lang="sr-Cyrl-CS" b="1" dirty="0">
                <a:solidFill>
                  <a:schemeClr val="tx1"/>
                </a:solidFill>
              </a:rPr>
              <a:t> као </a:t>
            </a:r>
            <a:r>
              <a:rPr lang="sr-Cyrl-CS" dirty="0">
                <a:solidFill>
                  <a:schemeClr val="tx1"/>
                </a:solidFill>
              </a:rPr>
              <a:t>и</a:t>
            </a:r>
            <a:r>
              <a:rPr lang="sr-Cyrl-CS" b="1" dirty="0">
                <a:solidFill>
                  <a:schemeClr val="tx1"/>
                </a:solidFill>
              </a:rPr>
              <a:t> </a:t>
            </a:r>
            <a:r>
              <a:rPr lang="en-AU" b="1" dirty="0">
                <a:solidFill>
                  <a:schemeClr val="tx1"/>
                </a:solidFill>
              </a:rPr>
              <a:t>S, P, Zn, Fe, Cu</a:t>
            </a:r>
            <a:endParaRPr lang="sr-Cyrl-RS" b="1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sr-Cyrl-RS" b="1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sr-Cyrl-RS" b="1" dirty="0">
                <a:solidFill>
                  <a:schemeClr val="tx1"/>
                </a:solidFill>
              </a:rPr>
              <a:t>ОСНОВНЕ ГРАДИВНЕ МАТЕРИЈЕ</a:t>
            </a:r>
            <a:endParaRPr lang="sr-Cyrl-CS" dirty="0">
              <a:solidFill>
                <a:schemeClr val="tx1"/>
              </a:solidFill>
            </a:endParaRPr>
          </a:p>
          <a:p>
            <a:pPr algn="just">
              <a:defRPr/>
            </a:pPr>
            <a:endParaRPr lang="en-AU" b="1" dirty="0">
              <a:solidFill>
                <a:schemeClr val="tx1"/>
              </a:solidFill>
            </a:endParaRPr>
          </a:p>
          <a:p>
            <a:pPr algn="just">
              <a:buFontTx/>
              <a:buChar char="•"/>
              <a:defRPr/>
            </a:pPr>
            <a:r>
              <a:rPr lang="en-AU" b="1" dirty="0" err="1">
                <a:solidFill>
                  <a:schemeClr val="tx1"/>
                </a:solidFill>
              </a:rPr>
              <a:t>јединице</a:t>
            </a:r>
            <a:r>
              <a:rPr lang="en-AU" b="1" dirty="0">
                <a:solidFill>
                  <a:schemeClr val="tx1"/>
                </a:solidFill>
              </a:rPr>
              <a:t> </a:t>
            </a:r>
            <a:r>
              <a:rPr lang="sr-Cyrl-RS" b="1" dirty="0">
                <a:solidFill>
                  <a:schemeClr val="tx1"/>
                </a:solidFill>
              </a:rPr>
              <a:t> грађе </a:t>
            </a:r>
            <a:r>
              <a:rPr lang="en-AU" b="1" dirty="0" err="1">
                <a:solidFill>
                  <a:schemeClr val="tx1"/>
                </a:solidFill>
              </a:rPr>
              <a:t>су</a:t>
            </a:r>
            <a:r>
              <a:rPr lang="en-AU" b="1" dirty="0">
                <a:solidFill>
                  <a:schemeClr val="tx1"/>
                </a:solidFill>
              </a:rPr>
              <a:t> </a:t>
            </a:r>
            <a:r>
              <a:rPr lang="en-AU" b="1" dirty="0" err="1">
                <a:solidFill>
                  <a:schemeClr val="tx1"/>
                </a:solidFill>
              </a:rPr>
              <a:t>аминокиселине</a:t>
            </a:r>
            <a:r>
              <a:rPr lang="en-AU" dirty="0">
                <a:solidFill>
                  <a:schemeClr val="tx1"/>
                </a:solidFill>
              </a:rPr>
              <a:t> </a:t>
            </a:r>
          </a:p>
          <a:p>
            <a:pPr algn="just">
              <a:defRPr/>
            </a:pPr>
            <a:r>
              <a:rPr lang="en-AU" dirty="0">
                <a:solidFill>
                  <a:schemeClr val="tx1"/>
                </a:solidFill>
              </a:rPr>
              <a:t>(у </a:t>
            </a:r>
            <a:r>
              <a:rPr lang="en-AU" dirty="0" err="1">
                <a:solidFill>
                  <a:schemeClr val="tx1"/>
                </a:solidFill>
              </a:rPr>
              <a:t>природи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се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налази</a:t>
            </a:r>
            <a:r>
              <a:rPr lang="en-AU" dirty="0">
                <a:solidFill>
                  <a:schemeClr val="tx1"/>
                </a:solidFill>
              </a:rPr>
              <a:t>  20-</a:t>
            </a:r>
            <a:r>
              <a:rPr lang="sr-Cyrl-RS" dirty="0">
                <a:solidFill>
                  <a:schemeClr val="tx1"/>
                </a:solidFill>
              </a:rPr>
              <a:t>22-25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врста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sr-Cyrl-RS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аминокиселина</a:t>
            </a:r>
            <a:r>
              <a:rPr lang="en-AU" dirty="0">
                <a:solidFill>
                  <a:schemeClr val="tx1"/>
                </a:solidFill>
              </a:rPr>
              <a:t>)</a:t>
            </a:r>
          </a:p>
          <a:p>
            <a:pPr algn="just">
              <a:defRPr/>
            </a:pPr>
            <a:r>
              <a:rPr lang="en-AU" dirty="0">
                <a:solidFill>
                  <a:schemeClr val="tx1"/>
                </a:solidFill>
              </a:rPr>
              <a:t> </a:t>
            </a:r>
          </a:p>
          <a:p>
            <a:pPr algn="just">
              <a:buFontTx/>
              <a:buChar char="•"/>
              <a:defRPr/>
            </a:pP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Разликују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се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по</a:t>
            </a:r>
            <a:r>
              <a:rPr lang="sr-Cyrl-RS" dirty="0">
                <a:solidFill>
                  <a:schemeClr val="tx1"/>
                </a:solidFill>
              </a:rPr>
              <a:t>:</a:t>
            </a:r>
          </a:p>
          <a:p>
            <a:pPr algn="just">
              <a:defRPr/>
            </a:pP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броју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аминокиселина</a:t>
            </a:r>
            <a:r>
              <a:rPr lang="en-AU" dirty="0">
                <a:solidFill>
                  <a:schemeClr val="tx1"/>
                </a:solidFill>
              </a:rPr>
              <a:t>, </a:t>
            </a:r>
          </a:p>
          <a:p>
            <a:pPr algn="just">
              <a:defRPr/>
            </a:pPr>
            <a:r>
              <a:rPr lang="en-AU" dirty="0" err="1">
                <a:solidFill>
                  <a:schemeClr val="tx1"/>
                </a:solidFill>
              </a:rPr>
              <a:t>облику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>
                <a:solidFill>
                  <a:schemeClr val="tx1"/>
                </a:solidFill>
              </a:rPr>
              <a:t>молекула</a:t>
            </a:r>
            <a:r>
              <a:rPr lang="en-AU" dirty="0">
                <a:solidFill>
                  <a:schemeClr val="tx1"/>
                </a:solidFill>
              </a:rPr>
              <a:t> </a:t>
            </a:r>
            <a:endParaRPr lang="sr-Cyrl-RS" dirty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n-AU" dirty="0" err="1">
                <a:solidFill>
                  <a:schemeClr val="tx1"/>
                </a:solidFill>
              </a:rPr>
              <a:t>фреквенцији</a:t>
            </a:r>
            <a:r>
              <a:rPr lang="en-AU" dirty="0">
                <a:solidFill>
                  <a:schemeClr val="tx1"/>
                </a:solidFill>
              </a:rPr>
              <a:t> </a:t>
            </a:r>
            <a:r>
              <a:rPr lang="en-AU" dirty="0" err="1" smtClean="0">
                <a:solidFill>
                  <a:schemeClr val="tx1"/>
                </a:solidFill>
              </a:rPr>
              <a:t>јављања</a:t>
            </a:r>
            <a:endParaRPr lang="sr-Cyrl-RS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en-AU" dirty="0" err="1" smtClean="0">
                <a:solidFill>
                  <a:schemeClr val="tx1"/>
                </a:solidFill>
              </a:rPr>
              <a:t>функцији</a:t>
            </a:r>
            <a:endParaRPr lang="en-US" dirty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800" b="1" dirty="0" smtClean="0">
                <a:solidFill>
                  <a:schemeClr val="tx1"/>
                </a:solidFill>
              </a:rPr>
              <a:t>БЕЛАНЧЕВИНЕ НАЈЧЕШЋЕ УЧЕСТВУЈУ СА 10-15% У УКУПНОМ ЕНЕРГЕТСКОМ УНОСУ !</a:t>
            </a:r>
            <a:endParaRPr lang="sr-Latn-CS" sz="2800" b="1" dirty="0" smtClean="0">
              <a:solidFill>
                <a:schemeClr val="tx1"/>
              </a:solidFill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714375" y="1500188"/>
            <a:ext cx="7993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sz="2800" b="1">
                <a:latin typeface="Verdana" pitchFamily="34" charset="0"/>
              </a:rPr>
              <a:t>БЕЛАНЧЕВИНЕ-дефиниција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51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Аминокиселине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lvl="1">
              <a:buFontTx/>
              <a:buChar char="•"/>
              <a:defRPr/>
            </a:pPr>
            <a:r>
              <a:rPr lang="en-AU" sz="2400" dirty="0" err="1">
                <a:latin typeface="Arial" charset="0"/>
              </a:rPr>
              <a:t>Протеинска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вредност</a:t>
            </a:r>
            <a:r>
              <a:rPr lang="en-AU" sz="2400" dirty="0">
                <a:latin typeface="Arial" charset="0"/>
              </a:rPr>
              <a:t> у </a:t>
            </a:r>
            <a:r>
              <a:rPr lang="en-AU" sz="2400" dirty="0" err="1">
                <a:latin typeface="Arial" charset="0"/>
              </a:rPr>
              <a:t>биљним</a:t>
            </a:r>
            <a:r>
              <a:rPr lang="en-AU" sz="2400" dirty="0">
                <a:latin typeface="Arial" charset="0"/>
              </a:rPr>
              <a:t> и </a:t>
            </a:r>
            <a:r>
              <a:rPr lang="sr-Cyrl-CS" sz="2400" dirty="0">
                <a:latin typeface="Arial" charset="0"/>
              </a:rPr>
              <a:t>ж</a:t>
            </a:r>
            <a:r>
              <a:rPr lang="en-AU" sz="2400" dirty="0" err="1">
                <a:latin typeface="Arial" charset="0"/>
              </a:rPr>
              <a:t>ивотињским</a:t>
            </a:r>
            <a:r>
              <a:rPr lang="en-AU" sz="2400" dirty="0">
                <a:latin typeface="Arial" charset="0"/>
              </a:rPr>
              <a:t> </a:t>
            </a:r>
            <a:r>
              <a:rPr lang="sr-Cyrl-CS" sz="2400" dirty="0">
                <a:latin typeface="Arial" charset="0"/>
              </a:rPr>
              <a:t>         </a:t>
            </a:r>
            <a:r>
              <a:rPr lang="en-AU" sz="2400" dirty="0" err="1">
                <a:latin typeface="Arial" charset="0"/>
              </a:rPr>
              <a:t>намирницама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зависи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од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аминокиселинског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састава</a:t>
            </a:r>
            <a:endParaRPr lang="en-AU" sz="2400" dirty="0">
              <a:latin typeface="Arial" charset="0"/>
            </a:endParaRPr>
          </a:p>
          <a:p>
            <a:pPr lvl="1">
              <a:buFontTx/>
              <a:buChar char="•"/>
              <a:defRPr/>
            </a:pPr>
            <a:r>
              <a:rPr lang="en-AU" sz="2400" dirty="0">
                <a:latin typeface="Comic Sans MS" pitchFamily="66" charset="0"/>
              </a:rPr>
              <a:t> </a:t>
            </a:r>
            <a:r>
              <a:rPr lang="en-AU" sz="2400" dirty="0" err="1">
                <a:latin typeface="Arial" charset="0"/>
              </a:rPr>
              <a:t>Амино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киселине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које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b="1" dirty="0">
                <a:latin typeface="Arial" charset="0"/>
              </a:rPr>
              <a:t>НЕ </a:t>
            </a:r>
            <a:r>
              <a:rPr lang="en-AU" sz="2400" b="1" dirty="0" err="1">
                <a:latin typeface="Arial" charset="0"/>
              </a:rPr>
              <a:t>синтети</a:t>
            </a:r>
            <a:r>
              <a:rPr lang="sr-Cyrl-CS" sz="2400" b="1" dirty="0">
                <a:latin typeface="Arial" charset="0"/>
              </a:rPr>
              <a:t>ш</a:t>
            </a:r>
            <a:r>
              <a:rPr lang="en-AU" sz="2400" b="1" dirty="0">
                <a:latin typeface="Arial" charset="0"/>
              </a:rPr>
              <a:t>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на</a:t>
            </a:r>
            <a:r>
              <a:rPr lang="sr-Cyrl-CS" sz="2400" dirty="0">
                <a:latin typeface="Arial" charset="0"/>
              </a:rPr>
              <a:t>ш</a:t>
            </a:r>
            <a:r>
              <a:rPr lang="en-AU" sz="2400" dirty="0" err="1">
                <a:latin typeface="Arial" charset="0"/>
              </a:rPr>
              <a:t>ем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организму</a:t>
            </a:r>
            <a:r>
              <a:rPr lang="en-AU" sz="2400" dirty="0">
                <a:latin typeface="Arial" charset="0"/>
              </a:rPr>
              <a:t> и </a:t>
            </a:r>
            <a:r>
              <a:rPr lang="en-AU" sz="2400" dirty="0" err="1">
                <a:latin typeface="Arial" charset="0"/>
              </a:rPr>
              <a:t>искљу</a:t>
            </a:r>
            <a:r>
              <a:rPr lang="sr-Cyrl-CS" sz="2400" dirty="0">
                <a:latin typeface="Arial" charset="0"/>
              </a:rPr>
              <a:t>ч</a:t>
            </a:r>
            <a:r>
              <a:rPr lang="en-AU" sz="2400" dirty="0" err="1">
                <a:latin typeface="Arial" charset="0"/>
              </a:rPr>
              <a:t>иво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их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уносимо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исхраном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b="1" dirty="0">
                <a:latin typeface="Arial" charset="0"/>
              </a:rPr>
              <a:t>ЕСЕНЦИЈАЛНЕ АМИНО  КИСЕЛИНЕ:</a:t>
            </a:r>
            <a:r>
              <a:rPr lang="en-AU" sz="2400" dirty="0">
                <a:latin typeface="Arial" charset="0"/>
              </a:rPr>
              <a:t> </a:t>
            </a:r>
          </a:p>
          <a:p>
            <a:pPr lvl="1" algn="ctr">
              <a:defRPr/>
            </a:pPr>
            <a:r>
              <a:rPr lang="en-AU" sz="2400" dirty="0">
                <a:latin typeface="Arial" charset="0"/>
              </a:rPr>
              <a:t>   </a:t>
            </a:r>
            <a:r>
              <a:rPr lang="en-AU" sz="2400" b="1" dirty="0" err="1">
                <a:latin typeface="Arial" charset="0"/>
              </a:rPr>
              <a:t>Триптофан</a:t>
            </a:r>
            <a:r>
              <a:rPr lang="en-AU" sz="2400" b="1" dirty="0">
                <a:latin typeface="Arial" charset="0"/>
              </a:rPr>
              <a:t> (W),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Фенил-аланин</a:t>
            </a:r>
            <a:r>
              <a:rPr lang="en-AU" sz="2400" b="1" dirty="0">
                <a:latin typeface="Arial" charset="0"/>
              </a:rPr>
              <a:t> (F),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Лизин</a:t>
            </a:r>
            <a:r>
              <a:rPr lang="en-AU" sz="2400" b="1" dirty="0">
                <a:latin typeface="Arial" charset="0"/>
              </a:rPr>
              <a:t> (K), </a:t>
            </a:r>
          </a:p>
          <a:p>
            <a:pPr lvl="1" algn="ctr">
              <a:defRPr/>
            </a:pPr>
            <a:r>
              <a:rPr lang="en-AU" sz="2400" b="1" dirty="0">
                <a:latin typeface="Arial" charset="0"/>
              </a:rPr>
              <a:t>  </a:t>
            </a:r>
            <a:r>
              <a:rPr lang="en-AU" sz="2400" b="1" dirty="0" err="1">
                <a:latin typeface="Arial" charset="0"/>
              </a:rPr>
              <a:t>Треонин</a:t>
            </a:r>
            <a:r>
              <a:rPr lang="en-AU" sz="2400" b="1" dirty="0">
                <a:latin typeface="Arial" charset="0"/>
              </a:rPr>
              <a:t> (T),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Валин</a:t>
            </a:r>
            <a:r>
              <a:rPr lang="en-AU" sz="2400" b="1" dirty="0">
                <a:latin typeface="Arial" charset="0"/>
              </a:rPr>
              <a:t> (V) 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Метионин</a:t>
            </a:r>
            <a:r>
              <a:rPr lang="en-AU" sz="2400" b="1" dirty="0">
                <a:latin typeface="Arial" charset="0"/>
              </a:rPr>
              <a:t> (M),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Леуцин</a:t>
            </a:r>
            <a:r>
              <a:rPr lang="en-AU" sz="2400" b="1" dirty="0">
                <a:latin typeface="Arial" charset="0"/>
              </a:rPr>
              <a:t> (L), </a:t>
            </a:r>
          </a:p>
          <a:p>
            <a:pPr lvl="1" algn="ctr">
              <a:defRPr/>
            </a:pPr>
            <a:r>
              <a:rPr lang="en-AU" sz="2400" b="1" dirty="0">
                <a:latin typeface="Arial" charset="0"/>
              </a:rPr>
              <a:t>  </a:t>
            </a:r>
            <a:r>
              <a:rPr lang="en-AU" sz="2400" b="1" dirty="0" err="1">
                <a:latin typeface="Arial" charset="0"/>
              </a:rPr>
              <a:t>Изолеуцин</a:t>
            </a:r>
            <a:r>
              <a:rPr lang="en-AU" sz="2400" b="1" dirty="0">
                <a:latin typeface="Arial" charset="0"/>
              </a:rPr>
              <a:t> (I),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sr-Latn-CS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Аргинин</a:t>
            </a:r>
            <a:r>
              <a:rPr lang="sr-Latn-CS" sz="2400" b="1" dirty="0">
                <a:latin typeface="Arial" charset="0"/>
              </a:rPr>
              <a:t> </a:t>
            </a:r>
            <a:r>
              <a:rPr lang="en-AU" sz="2400" b="1" dirty="0">
                <a:latin typeface="Arial" charset="0"/>
              </a:rPr>
              <a:t>(R)</a:t>
            </a:r>
            <a:r>
              <a:rPr lang="sr-Latn-CS" sz="2400" b="1" dirty="0">
                <a:latin typeface="Arial" charset="0"/>
              </a:rPr>
              <a:t>,</a:t>
            </a:r>
            <a:r>
              <a:rPr lang="en-AU" sz="2400" b="1" dirty="0">
                <a:latin typeface="Arial" charset="0"/>
              </a:rPr>
              <a:t>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Хистидин</a:t>
            </a:r>
            <a:r>
              <a:rPr lang="en-AU" sz="2400" b="1" dirty="0">
                <a:latin typeface="Arial" charset="0"/>
              </a:rPr>
              <a:t> (H)</a:t>
            </a:r>
            <a:br>
              <a:rPr lang="en-AU" sz="2400" b="1" dirty="0">
                <a:latin typeface="Arial" charset="0"/>
              </a:rPr>
            </a:br>
            <a:r>
              <a:rPr lang="en-US" sz="2200" dirty="0" err="1">
                <a:latin typeface="Arial" charset="0"/>
              </a:rPr>
              <a:t>Месо</a:t>
            </a:r>
            <a:r>
              <a:rPr lang="en-US" sz="2200" dirty="0">
                <a:latin typeface="Arial" charset="0"/>
              </a:rPr>
              <a:t>, </a:t>
            </a:r>
            <a:r>
              <a:rPr lang="en-US" sz="2200" dirty="0" err="1">
                <a:latin typeface="Arial" charset="0"/>
              </a:rPr>
              <a:t>риба</a:t>
            </a:r>
            <a:r>
              <a:rPr lang="en-US" sz="2200" dirty="0">
                <a:latin typeface="Arial" charset="0"/>
              </a:rPr>
              <a:t>, </a:t>
            </a:r>
            <a:r>
              <a:rPr lang="en-US" sz="2200" dirty="0" err="1">
                <a:latin typeface="Arial" charset="0"/>
              </a:rPr>
              <a:t>јаја</a:t>
            </a:r>
            <a:r>
              <a:rPr lang="en-US" sz="2200" dirty="0">
                <a:latin typeface="Arial" charset="0"/>
              </a:rPr>
              <a:t>, </a:t>
            </a:r>
            <a:r>
              <a:rPr lang="en-US" sz="2200" dirty="0" err="1">
                <a:latin typeface="Arial" charset="0"/>
              </a:rPr>
              <a:t>млеко</a:t>
            </a:r>
            <a:r>
              <a:rPr lang="en-US" sz="2200" dirty="0">
                <a:latin typeface="Arial" charset="0"/>
              </a:rPr>
              <a:t> и </a:t>
            </a:r>
            <a:r>
              <a:rPr lang="en-US" sz="2200" dirty="0" err="1">
                <a:latin typeface="Arial" charset="0"/>
              </a:rPr>
              <a:t>млечни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производи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су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намирнице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са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највећом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количином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протеина</a:t>
            </a:r>
            <a:r>
              <a:rPr lang="en-US" sz="2200" dirty="0">
                <a:latin typeface="Arial" charset="0"/>
              </a:rPr>
              <a:t>.</a:t>
            </a:r>
            <a:r>
              <a:rPr lang="en-US" sz="2200" dirty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en-US" sz="2200" dirty="0" err="1">
                <a:latin typeface="Arial" charset="0"/>
              </a:rPr>
              <a:t>Протеини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животињског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порекла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садрже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све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есенцијалне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амино-киселине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те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см</a:t>
            </a:r>
            <a:r>
              <a:rPr lang="sr-Cyrl-CS" sz="2200" dirty="0">
                <a:latin typeface="Arial" charset="0"/>
              </a:rPr>
              <a:t>а</a:t>
            </a:r>
            <a:r>
              <a:rPr lang="en-US" sz="2200" dirty="0" err="1">
                <a:latin typeface="Arial" charset="0"/>
              </a:rPr>
              <a:t>трају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висококвалитетним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протеинима</a:t>
            </a:r>
            <a:r>
              <a:rPr lang="en-US" sz="2200" dirty="0" smtClean="0">
                <a:latin typeface="Arial" charset="0"/>
              </a:rPr>
              <a:t>.</a:t>
            </a:r>
            <a:endParaRPr lang="sr-Cyrl-RS" sz="2200" dirty="0" smtClean="0">
              <a:latin typeface="Arial" charset="0"/>
            </a:endParaRPr>
          </a:p>
          <a:p>
            <a:pPr lvl="4">
              <a:buFontTx/>
              <a:buChar char="•"/>
              <a:defRPr/>
            </a:pPr>
            <a:r>
              <a:rPr lang="en-AU" sz="2400" dirty="0" err="1">
                <a:latin typeface="Arial" charset="0"/>
              </a:rPr>
              <a:t>Амино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киселине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које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се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синтети</a:t>
            </a:r>
            <a:r>
              <a:rPr lang="sr-Cyrl-CS" sz="2400" b="1" dirty="0">
                <a:latin typeface="Arial" charset="0"/>
              </a:rPr>
              <a:t>ш</a:t>
            </a:r>
            <a:r>
              <a:rPr lang="en-AU" sz="2400" b="1" dirty="0">
                <a:latin typeface="Arial" charset="0"/>
              </a:rPr>
              <a:t>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на</a:t>
            </a:r>
            <a:r>
              <a:rPr lang="sr-Cyrl-CS" sz="2400" dirty="0">
                <a:latin typeface="Arial" charset="0"/>
              </a:rPr>
              <a:t>ш</a:t>
            </a:r>
            <a:r>
              <a:rPr lang="en-AU" sz="2400" dirty="0" err="1">
                <a:latin typeface="Arial" charset="0"/>
              </a:rPr>
              <a:t>ем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организму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су</a:t>
            </a:r>
            <a:r>
              <a:rPr lang="en-AU" sz="2400" dirty="0">
                <a:latin typeface="Arial" charset="0"/>
              </a:rPr>
              <a:t> </a:t>
            </a:r>
          </a:p>
          <a:p>
            <a:pPr lvl="1">
              <a:defRPr/>
            </a:pPr>
            <a:r>
              <a:rPr lang="en-A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en-AU" sz="2400" b="1" dirty="0">
                <a:latin typeface="Arial" charset="0"/>
              </a:rPr>
              <a:t>НЕЕСЕНЦИЈАЛНЕ АМИНО КИСЕЛИНЕ</a:t>
            </a:r>
            <a:r>
              <a:rPr lang="en-AU" sz="2400" dirty="0">
                <a:latin typeface="Arial" charset="0"/>
              </a:rPr>
              <a:t>:</a:t>
            </a:r>
            <a:r>
              <a:rPr lang="en-AU" sz="2400" dirty="0">
                <a:latin typeface="Comic Sans MS" pitchFamily="66" charset="0"/>
              </a:rPr>
              <a:t> </a:t>
            </a:r>
            <a:r>
              <a:rPr lang="en-AU" sz="2400" dirty="0">
                <a:latin typeface="Arial" charset="0"/>
              </a:rPr>
              <a:t/>
            </a:r>
            <a:br>
              <a:rPr lang="en-AU" sz="2400" dirty="0">
                <a:latin typeface="Arial" charset="0"/>
              </a:rPr>
            </a:br>
            <a:r>
              <a:rPr lang="en-AU" sz="2400" dirty="0">
                <a:latin typeface="Arial" charset="0"/>
              </a:rPr>
              <a:t>  </a:t>
            </a:r>
          </a:p>
          <a:p>
            <a:pPr lvl="1" algn="ctr">
              <a:defRPr/>
            </a:pPr>
            <a:r>
              <a:rPr lang="en-AU" sz="2400" b="1" dirty="0">
                <a:latin typeface="Comic Sans MS" pitchFamily="66" charset="0"/>
              </a:rPr>
              <a:t>  </a:t>
            </a:r>
            <a:r>
              <a:rPr lang="en-AU" sz="2400" b="1" dirty="0" err="1">
                <a:latin typeface="Arial" charset="0"/>
              </a:rPr>
              <a:t>Глицин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Аланин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Серин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Глутамат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Аспартат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Пролин</a:t>
            </a:r>
            <a:r>
              <a:rPr lang="en-AU" sz="2400" b="1" dirty="0">
                <a:latin typeface="Arial" charset="0"/>
              </a:rPr>
              <a:t>, </a:t>
            </a: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Хидроксипролин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Тирозин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Цистин</a:t>
            </a:r>
            <a:r>
              <a:rPr lang="en-AU" sz="2400" b="1" dirty="0">
                <a:latin typeface="Arial" charset="0"/>
              </a:rPr>
              <a:t>, </a:t>
            </a:r>
            <a:endParaRPr lang="sr-Cyrl-RS" sz="2400" b="1" dirty="0">
              <a:latin typeface="Arial" charset="0"/>
            </a:endParaRPr>
          </a:p>
          <a:p>
            <a:pPr lvl="1" algn="ctr">
              <a:defRPr/>
            </a:pPr>
            <a:r>
              <a:rPr lang="en-AU" sz="2400" b="1" dirty="0" err="1">
                <a:latin typeface="Arial" charset="0"/>
              </a:rPr>
              <a:t>Цистеин</a:t>
            </a:r>
            <a:endParaRPr lang="en-AU" sz="2400" dirty="0">
              <a:latin typeface="Comic Sans MS" pitchFamily="66" charset="0"/>
            </a:endParaRPr>
          </a:p>
          <a:p>
            <a:pPr>
              <a:defRPr/>
            </a:pPr>
            <a:r>
              <a:rPr lang="en-US" sz="2200" dirty="0" smtClean="0">
                <a:latin typeface="Arial" charset="0"/>
              </a:rPr>
              <a:t> </a:t>
            </a:r>
            <a:endParaRPr lang="en-US" sz="2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280400" cy="5112022"/>
          </a:xfrm>
        </p:spPr>
        <p:txBody>
          <a:bodyPr>
            <a:normAutofit fontScale="77500" lnSpcReduction="20000"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У природи постоје 2</a:t>
            </a:r>
            <a:r>
              <a:rPr lang="sr-Cyrl-RS" sz="2400" b="1" dirty="0" smtClean="0">
                <a:solidFill>
                  <a:schemeClr val="tx1"/>
                </a:solidFill>
              </a:rPr>
              <a:t>0</a:t>
            </a:r>
            <a:r>
              <a:rPr lang="de-DE" sz="2400" b="1" dirty="0" smtClean="0">
                <a:solidFill>
                  <a:schemeClr val="tx1"/>
                </a:solidFill>
              </a:rPr>
              <a:t> аминокиселине битне за функ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ионисање организма. </a:t>
            </a:r>
            <a:r>
              <a:rPr lang="fr-FR" sz="2400" b="1" dirty="0" err="1" smtClean="0">
                <a:solidFill>
                  <a:schemeClr val="tx1"/>
                </a:solidFill>
              </a:rPr>
              <a:t>Од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тога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fr-FR" sz="2400" b="1" dirty="0" err="1" smtClean="0">
                <a:solidFill>
                  <a:schemeClr val="tx1"/>
                </a:solidFill>
              </a:rPr>
              <a:t>ијалних</a:t>
            </a:r>
            <a:r>
              <a:rPr lang="fr-FR" sz="2400" b="1" dirty="0" smtClean="0">
                <a:solidFill>
                  <a:schemeClr val="tx1"/>
                </a:solidFill>
              </a:rPr>
              <a:t> (</a:t>
            </a:r>
            <a:r>
              <a:rPr lang="fr-FR" sz="2400" b="1" dirty="0" err="1" smtClean="0">
                <a:solidFill>
                  <a:schemeClr val="tx1"/>
                </a:solidFill>
              </a:rPr>
              <a:t>не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синтетисати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sz="2400" b="1" dirty="0" smtClean="0">
                <a:solidFill>
                  <a:schemeClr val="tx1"/>
                </a:solidFill>
              </a:rPr>
              <a:t>) и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унети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само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храном</a:t>
            </a:r>
            <a:r>
              <a:rPr lang="fr-FR" sz="2400" b="1" dirty="0" smtClean="0">
                <a:solidFill>
                  <a:schemeClr val="tx1"/>
                </a:solidFill>
              </a:rPr>
              <a:t>!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Биолошка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улога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баланчевина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је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вишеструка</a:t>
            </a:r>
            <a:r>
              <a:rPr lang="sr-Latn-CS" sz="2400" b="1" dirty="0" smtClean="0">
                <a:solidFill>
                  <a:schemeClr val="tx1"/>
                </a:solidFill>
              </a:rPr>
              <a:t>!</a:t>
            </a: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lvl="2" algn="just">
              <a:defRPr/>
            </a:pPr>
            <a:r>
              <a:rPr lang="en-AU" sz="2000" dirty="0" err="1" smtClean="0">
                <a:solidFill>
                  <a:schemeClr val="tx1"/>
                </a:solidFill>
                <a:latin typeface="Arial" charset="0"/>
              </a:rPr>
              <a:t>Градивне</a:t>
            </a:r>
            <a:r>
              <a:rPr lang="en-AU" sz="20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материје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које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улазе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у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састав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хормона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плазма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lvl="2" algn="just">
              <a:defRPr/>
            </a:pP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протеина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(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албумин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глобулин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фибриноген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),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антитела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витамина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lvl="2" algn="just">
              <a:defRPr/>
            </a:pPr>
            <a:r>
              <a:rPr lang="en-AU" sz="2000" dirty="0">
                <a:solidFill>
                  <a:schemeClr val="tx1"/>
                </a:solidFill>
                <a:latin typeface="Arial" charset="0"/>
              </a:rPr>
              <a:t>(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триптофан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ниацин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),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кости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зуба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хемоглобина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ми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ш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и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ћ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а (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миоглобин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)</a:t>
            </a:r>
          </a:p>
          <a:p>
            <a:pPr lvl="2" algn="just">
              <a:defRPr/>
            </a:pPr>
            <a:endParaRPr lang="en-US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Обезбедују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раст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обнову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ћ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елије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-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есенцијални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нутријенси</a:t>
            </a: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Ва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ж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ну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улогу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у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метаболизму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као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ензими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катализују</a:t>
            </a: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биоло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ш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хемијске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реакције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, а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као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неуротрансмитери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lvl="2" algn="just">
              <a:defRPr/>
            </a:pP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омогу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ћ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авају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прено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ш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ење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информација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до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CNS-а </a:t>
            </a:r>
          </a:p>
          <a:p>
            <a:pPr lvl="2" algn="just">
              <a:defRPr/>
            </a:pP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Одр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ж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авају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ацидо-базну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и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осмотску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равноте</a:t>
            </a:r>
            <a:r>
              <a:rPr lang="sr-Cyrl-CS" sz="2000" dirty="0">
                <a:solidFill>
                  <a:schemeClr val="tx1"/>
                </a:solidFill>
                <a:latin typeface="Arial" charset="0"/>
              </a:rPr>
              <a:t>ж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у </a:t>
            </a:r>
          </a:p>
          <a:p>
            <a:pPr lvl="2" algn="just">
              <a:defRPr/>
            </a:pP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Имају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улогу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пуфера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endParaRPr lang="sr-Cyrl-RS" sz="2000" dirty="0" smtClean="0">
              <a:solidFill>
                <a:schemeClr val="tx1"/>
              </a:solidFill>
              <a:latin typeface="Arial" charset="0"/>
            </a:endParaRPr>
          </a:p>
          <a:p>
            <a:pPr lvl="2" algn="just">
              <a:defRPr/>
            </a:pPr>
            <a:r>
              <a:rPr lang="en-AU" sz="2000" dirty="0" err="1" smtClean="0">
                <a:solidFill>
                  <a:schemeClr val="tx1"/>
                </a:solidFill>
                <a:latin typeface="Arial" charset="0"/>
              </a:rPr>
              <a:t>Извор</a:t>
            </a:r>
            <a:r>
              <a:rPr lang="en-AU" sz="20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су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енергије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1g </a:t>
            </a:r>
            <a:r>
              <a:rPr lang="en-AU" sz="2000" dirty="0" err="1">
                <a:solidFill>
                  <a:schemeClr val="tx1"/>
                </a:solidFill>
                <a:latin typeface="Arial" charset="0"/>
              </a:rPr>
              <a:t>протеина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 = 4 kcal</a:t>
            </a:r>
            <a:r>
              <a:rPr lang="sr-Cyrl-RS" sz="2000" dirty="0">
                <a:solidFill>
                  <a:schemeClr val="tx1"/>
                </a:solidFill>
                <a:latin typeface="Arial" charset="0"/>
              </a:rPr>
              <a:t> у живим организмима, </a:t>
            </a:r>
          </a:p>
          <a:p>
            <a:pPr lvl="2">
              <a:defRPr/>
            </a:pPr>
            <a:r>
              <a:rPr lang="sr-Cyrl-RS" sz="2000" dirty="0">
                <a:solidFill>
                  <a:schemeClr val="tx1"/>
                </a:solidFill>
                <a:latin typeface="Arial" charset="0"/>
              </a:rPr>
              <a:t>у лабораторијским условима 5,7 </a:t>
            </a:r>
            <a:r>
              <a:rPr lang="en-AU" sz="2000" dirty="0">
                <a:solidFill>
                  <a:schemeClr val="tx1"/>
                </a:solidFill>
                <a:latin typeface="Arial" charset="0"/>
              </a:rPr>
              <a:t>kcal</a:t>
            </a:r>
            <a:r>
              <a:rPr lang="sr-Cyrl-RS" sz="2000" dirty="0">
                <a:solidFill>
                  <a:schemeClr val="tx1"/>
                </a:solidFill>
                <a:latin typeface="Arial" charset="0"/>
              </a:rPr>
              <a:t> </a:t>
            </a:r>
            <a:endParaRPr lang="en-AU" sz="2000" dirty="0">
              <a:solidFill>
                <a:schemeClr val="tx1"/>
              </a:solidFill>
              <a:latin typeface="Arial" charset="0"/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endParaRPr lang="sr-Latn-CS" sz="2000" b="1" dirty="0" smtClean="0">
              <a:solidFill>
                <a:schemeClr val="tx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57188" y="928688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БЕЛАНЧЕВИНЕ-врсте и улога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1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280400" cy="4968006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пореклу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Животињске</a:t>
            </a:r>
            <a:r>
              <a:rPr lang="fr-FR" sz="2000" b="1" i="1" dirty="0" smtClean="0">
                <a:solidFill>
                  <a:schemeClr val="tx1"/>
                </a:solidFill>
              </a:rPr>
              <a:t> 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Искористљивије</a:t>
            </a:r>
            <a:r>
              <a:rPr lang="fr-FR" sz="1800" b="1" dirty="0" smtClean="0">
                <a:solidFill>
                  <a:schemeClr val="tx1"/>
                </a:solidFill>
              </a:rPr>
              <a:t> и 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више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аминокиселина</a:t>
            </a:r>
            <a:r>
              <a:rPr lang="fr-FR" sz="1800" b="1" dirty="0" smtClean="0">
                <a:solidFill>
                  <a:schemeClr val="tx1"/>
                </a:solidFill>
              </a:rPr>
              <a:t>.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Биљне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соја</a:t>
            </a:r>
            <a:r>
              <a:rPr lang="fr-FR" sz="1800" b="1" dirty="0" smtClean="0">
                <a:solidFill>
                  <a:schemeClr val="tx1"/>
                </a:solidFill>
              </a:rPr>
              <a:t>, </a:t>
            </a:r>
            <a:r>
              <a:rPr lang="fr-FR" sz="1800" b="1" dirty="0" err="1" smtClean="0">
                <a:solidFill>
                  <a:schemeClr val="tx1"/>
                </a:solidFill>
              </a:rPr>
              <a:t>кикирики</a:t>
            </a:r>
            <a:r>
              <a:rPr lang="fr-FR" sz="1800" b="1" dirty="0" smtClean="0">
                <a:solidFill>
                  <a:schemeClr val="tx1"/>
                </a:solidFill>
              </a:rPr>
              <a:t>, </a:t>
            </a:r>
            <a:r>
              <a:rPr lang="fr-FR" sz="1800" b="1" dirty="0" err="1" smtClean="0">
                <a:solidFill>
                  <a:schemeClr val="tx1"/>
                </a:solidFill>
              </a:rPr>
              <a:t>пшени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smtClean="0">
                <a:solidFill>
                  <a:schemeClr val="tx1"/>
                </a:solidFill>
              </a:rPr>
              <a:t>а, </a:t>
            </a:r>
            <a:r>
              <a:rPr lang="fr-FR" sz="1800" b="1" dirty="0" err="1" smtClean="0">
                <a:solidFill>
                  <a:schemeClr val="tx1"/>
                </a:solidFill>
              </a:rPr>
              <a:t>пасуљ</a:t>
            </a:r>
            <a:r>
              <a:rPr lang="fr-FR" sz="1800" b="1" dirty="0" smtClean="0">
                <a:solidFill>
                  <a:schemeClr val="tx1"/>
                </a:solidFill>
              </a:rPr>
              <a:t>.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садржају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аминокиселина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Комплетне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све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err="1" smtClean="0">
                <a:solidFill>
                  <a:schemeClr val="tx1"/>
                </a:solidFill>
              </a:rPr>
              <a:t>ијалне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fr-FR" sz="1800" b="1" dirty="0" smtClean="0">
                <a:solidFill>
                  <a:schemeClr val="tx1"/>
                </a:solidFill>
              </a:rPr>
              <a:t> (</a:t>
            </a:r>
            <a:r>
              <a:rPr lang="fr-FR" sz="1800" b="1" dirty="0" err="1" smtClean="0">
                <a:solidFill>
                  <a:schemeClr val="tx1"/>
                </a:solidFill>
              </a:rPr>
              <a:t>млеко</a:t>
            </a:r>
            <a:r>
              <a:rPr lang="fr-FR" sz="1800" b="1" dirty="0" smtClean="0">
                <a:solidFill>
                  <a:schemeClr val="tx1"/>
                </a:solidFill>
              </a:rPr>
              <a:t> и </a:t>
            </a:r>
            <a:r>
              <a:rPr lang="fr-FR" sz="1800" b="1" dirty="0" err="1" smtClean="0">
                <a:solidFill>
                  <a:schemeClr val="tx1"/>
                </a:solidFill>
              </a:rPr>
              <a:t>јаја</a:t>
            </a:r>
            <a:r>
              <a:rPr lang="fr-FR" sz="1800" b="1" dirty="0" smtClean="0">
                <a:solidFill>
                  <a:schemeClr val="tx1"/>
                </a:solidFill>
              </a:rPr>
              <a:t> !)</a:t>
            </a:r>
            <a:endParaRPr lang="fr-FR" sz="18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i="1" dirty="0" smtClean="0">
                <a:solidFill>
                  <a:schemeClr val="tx1"/>
                </a:solidFill>
              </a:rPr>
              <a:t>-</a:t>
            </a:r>
            <a:r>
              <a:rPr lang="fr-FR" sz="2000" b="1" i="1" dirty="0" err="1" smtClean="0">
                <a:solidFill>
                  <a:schemeClr val="tx1"/>
                </a:solidFill>
              </a:rPr>
              <a:t>Некомплетне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sz="1800" b="1" dirty="0" err="1" smtClean="0">
                <a:solidFill>
                  <a:schemeClr val="tx1"/>
                </a:solidFill>
              </a:rPr>
              <a:t>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садрже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све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1800" b="1" dirty="0" smtClean="0">
                <a:solidFill>
                  <a:schemeClr val="tx1"/>
                </a:solidFill>
              </a:rPr>
              <a:t>ц</a:t>
            </a:r>
            <a:r>
              <a:rPr lang="fr-FR" sz="1800" b="1" dirty="0" err="1" smtClean="0">
                <a:solidFill>
                  <a:schemeClr val="tx1"/>
                </a:solidFill>
              </a:rPr>
              <a:t>ијалне</a:t>
            </a:r>
            <a:r>
              <a:rPr lang="fr-FR" sz="1800" b="1" dirty="0" smtClean="0">
                <a:solidFill>
                  <a:schemeClr val="tx1"/>
                </a:solidFill>
              </a:rPr>
              <a:t> </a:t>
            </a:r>
            <a:r>
              <a:rPr lang="fr-FR" sz="1800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sr-Latn-CS" sz="18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357188" y="1143000"/>
            <a:ext cx="79930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БЕЛАНЧЕВИНЕ-подел</a:t>
            </a:r>
            <a:r>
              <a:rPr lang="sr-Cyrl-CS" sz="2800" b="1"/>
              <a:t>е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5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81650"/>
          </a:xfrm>
        </p:spPr>
        <p:txBody>
          <a:bodyPr>
            <a:normAutofit lnSpcReduction="10000"/>
          </a:bodyPr>
          <a:lstStyle/>
          <a:p>
            <a:pPr marL="533400" indent="-533400" algn="just">
              <a:buFont typeface="Wingdings" pitchFamily="2" charset="2"/>
              <a:buNone/>
            </a:pPr>
            <a:r>
              <a:rPr lang="en-US" sz="2800" b="1" dirty="0" smtClean="0"/>
              <a:t>2.</a:t>
            </a:r>
            <a:r>
              <a:rPr lang="en-US" sz="2800" dirty="0" smtClean="0"/>
              <a:t> </a:t>
            </a:r>
            <a:r>
              <a:rPr lang="sr-Cyrl-CS" sz="2800" b="1" dirty="0" smtClean="0"/>
              <a:t>ЗДРАВСТВЕНО БЕЗБЕДНА ХРАНА</a:t>
            </a:r>
            <a:endParaRPr lang="sr-Cyrl-CS" sz="2800" dirty="0" smtClean="0"/>
          </a:p>
          <a:p>
            <a:pPr marL="533400" indent="-533400" algn="just">
              <a:buFont typeface="Wingdings" pitchFamily="2" charset="2"/>
              <a:buNone/>
            </a:pPr>
            <a:endParaRPr lang="sr-Cyrl-CS" sz="2800" dirty="0" smtClean="0"/>
          </a:p>
          <a:p>
            <a:pPr marL="533400" indent="-533400" algn="just">
              <a:buFont typeface="Wingdings" pitchFamily="2" charset="2"/>
              <a:buNone/>
            </a:pPr>
            <a:r>
              <a:rPr lang="sr-Cyrl-CS" sz="2800" dirty="0" smtClean="0"/>
              <a:t>	контрола хране на могуће контаминенте з штетне агенсе који могу да оштете здравље људи: </a:t>
            </a:r>
          </a:p>
          <a:p>
            <a:pPr marL="533400" indent="-533400" algn="just">
              <a:buFont typeface="Wingdings" pitchFamily="2" charset="2"/>
              <a:buNone/>
            </a:pPr>
            <a:r>
              <a:rPr lang="sr-Cyrl-CS" sz="2800" dirty="0" smtClean="0"/>
              <a:t>Храна може бити контаминирана следећим агенсима:</a:t>
            </a:r>
          </a:p>
          <a:p>
            <a:pPr lvl="3" algn="just"/>
            <a:r>
              <a:rPr lang="sr-Cyrl-CS" b="1" dirty="0" smtClean="0"/>
              <a:t>ФИЗИЧКИМ </a:t>
            </a:r>
            <a:r>
              <a:rPr lang="sr-Cyrl-CS" dirty="0" smtClean="0"/>
              <a:t>(бета распад, метални опуљци, стране примесе и др.)</a:t>
            </a:r>
          </a:p>
          <a:p>
            <a:pPr lvl="3" algn="just"/>
            <a:endParaRPr lang="sr-Cyrl-CS" b="1" dirty="0" smtClean="0"/>
          </a:p>
          <a:p>
            <a:pPr lvl="3" algn="just"/>
            <a:r>
              <a:rPr lang="sr-Cyrl-CS" b="1" dirty="0" smtClean="0"/>
              <a:t>ХЕМИЈСКИМ</a:t>
            </a:r>
            <a:r>
              <a:rPr lang="sr-Cyrl-CS" dirty="0" smtClean="0"/>
              <a:t> </a:t>
            </a:r>
            <a:r>
              <a:rPr lang="sr-Cyrl-CS" sz="1800" dirty="0" smtClean="0"/>
              <a:t>(тешким металима, пестицидима, </a:t>
            </a:r>
          </a:p>
          <a:p>
            <a:pPr marL="1371600" lvl="3" indent="0" algn="just">
              <a:buNone/>
            </a:pPr>
            <a:r>
              <a:rPr lang="sr-Cyrl-CS" sz="1800" dirty="0" smtClean="0"/>
              <a:t>		   	хормонима, антибиотицима и др.)</a:t>
            </a:r>
          </a:p>
          <a:p>
            <a:pPr lvl="3" algn="just"/>
            <a:r>
              <a:rPr lang="sr-Cyrl-CS" b="1" dirty="0" smtClean="0"/>
              <a:t>БИОЛОШКИМ</a:t>
            </a:r>
            <a:r>
              <a:rPr lang="sr-Cyrl-CS" dirty="0" smtClean="0"/>
              <a:t> </a:t>
            </a:r>
            <a:r>
              <a:rPr lang="sr-Cyrl-CS" sz="1800" dirty="0" smtClean="0"/>
              <a:t>(бактеријама, вирусима, 			     	           паразитима, гљивицама)</a:t>
            </a:r>
            <a:r>
              <a:rPr lang="sr-Cyrl-CS" dirty="0" smtClean="0"/>
              <a:t>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26344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12875"/>
            <a:ext cx="8280400" cy="5040461"/>
          </a:xfrm>
        </p:spPr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sr-Cyrl-CS" sz="2100" dirty="0" smtClean="0">
                <a:solidFill>
                  <a:schemeClr val="tx1"/>
                </a:solidFill>
              </a:rPr>
              <a:t>протеазе (протеолитички ензими) разграђују протеине из хране до пептида и даље до аминокиселина. </a:t>
            </a:r>
          </a:p>
          <a:p>
            <a:pPr algn="just">
              <a:defRPr/>
            </a:pPr>
            <a:r>
              <a:rPr lang="sr-Cyrl-CS" sz="2100" dirty="0" smtClean="0">
                <a:solidFill>
                  <a:schemeClr val="tx1"/>
                </a:solidFill>
              </a:rPr>
              <a:t>своје деловање испољавају у желуцу и цревима.</a:t>
            </a:r>
          </a:p>
          <a:p>
            <a:pPr marL="190500" indent="-190500" algn="just">
              <a:lnSpc>
                <a:spcPct val="80000"/>
              </a:lnSpc>
            </a:pPr>
            <a:r>
              <a:rPr lang="de-DE" sz="2100" dirty="0" smtClean="0">
                <a:solidFill>
                  <a:schemeClr val="tx1"/>
                </a:solidFill>
              </a:rPr>
              <a:t>варење беланчевина започиње у желу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у где се под дејством пепсина обавља почетна хидролиза до пептона и великих полипептида.</a:t>
            </a:r>
            <a:endParaRPr lang="sr-Latn-CS" sz="21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Cyrl-CS" sz="2100" dirty="0" smtClean="0">
                <a:solidFill>
                  <a:schemeClr val="tx1"/>
                </a:solidFill>
              </a:rPr>
              <a:t>неактивни зимогени излучују се из панкреаса, а затим се активирају у цревима и настављају варење протеина.</a:t>
            </a:r>
          </a:p>
          <a:p>
            <a:pPr marL="190500" indent="-190500" algn="just">
              <a:lnSpc>
                <a:spcPct val="80000"/>
              </a:lnSpc>
            </a:pPr>
            <a:r>
              <a:rPr lang="de-DE" sz="2100" dirty="0" smtClean="0">
                <a:solidFill>
                  <a:schemeClr val="tx1"/>
                </a:solidFill>
              </a:rPr>
              <a:t>варење се наставља у танком 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реву под ути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ајем панкреасних ензима: трипсина</a:t>
            </a:r>
            <a:r>
              <a:rPr lang="sr-Cyrl-RS" sz="2100" dirty="0" smtClean="0">
                <a:solidFill>
                  <a:schemeClr val="tx1"/>
                </a:solidFill>
              </a:rPr>
              <a:t>-први се активира из трипсиногена а затим активира остале проензиме: </a:t>
            </a:r>
            <a:r>
              <a:rPr lang="de-DE" sz="2100" dirty="0" smtClean="0">
                <a:solidFill>
                  <a:schemeClr val="tx1"/>
                </a:solidFill>
              </a:rPr>
              <a:t>химотрипсин, еластаз</a:t>
            </a:r>
            <a:r>
              <a:rPr lang="sr-Cyrl-RS" sz="2100" dirty="0" smtClean="0">
                <a:solidFill>
                  <a:schemeClr val="tx1"/>
                </a:solidFill>
              </a:rPr>
              <a:t>у</a:t>
            </a:r>
            <a:r>
              <a:rPr lang="de-DE" sz="2100" dirty="0" smtClean="0">
                <a:solidFill>
                  <a:schemeClr val="tx1"/>
                </a:solidFill>
              </a:rPr>
              <a:t> и карбоксиполипептидазе а и б.   ово разлагање траје све док се не добију коначни продукти разлагања тј. дипептиди, трипептиди и аминокиселине.    </a:t>
            </a:r>
            <a:endParaRPr lang="sr-Latn-CS" sz="21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sr-Cyrl-CS" sz="2100" dirty="0" smtClean="0">
                <a:solidFill>
                  <a:schemeClr val="tx1"/>
                </a:solidFill>
              </a:rPr>
              <a:t>за потпуну разградњу претеина неопходни су и ензими који настају у ћелијама цревног епитела</a:t>
            </a:r>
          </a:p>
          <a:p>
            <a:pPr algn="just">
              <a:defRPr/>
            </a:pPr>
            <a:r>
              <a:rPr lang="sr-Cyrl-CS" sz="2100" dirty="0" smtClean="0">
                <a:solidFill>
                  <a:schemeClr val="tx1"/>
                </a:solidFill>
              </a:rPr>
              <a:t>протеолизом у цревном лумену настају аминокиселине, које се преносе у интестиналне епителне ћелије, а одатле у крвоток и друга ткива.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1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100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100" dirty="0" smtClean="0">
                <a:solidFill>
                  <a:schemeClr val="tx1"/>
                </a:solidFill>
              </a:rPr>
              <a:t>	</a:t>
            </a:r>
            <a:r>
              <a:rPr lang="de-DE" sz="2100" dirty="0" smtClean="0">
                <a:solidFill>
                  <a:schemeClr val="tx1"/>
                </a:solidFill>
              </a:rPr>
              <a:t>коначни продукти разлагања беланчевина се апсорбују у танком 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реву уз спе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ифичне про</a:t>
            </a:r>
            <a:r>
              <a:rPr lang="sr-Cyrl-CS" sz="2100" dirty="0" smtClean="0">
                <a:solidFill>
                  <a:schemeClr val="tx1"/>
                </a:solidFill>
              </a:rPr>
              <a:t>ц</a:t>
            </a:r>
            <a:r>
              <a:rPr lang="de-DE" sz="2100" dirty="0" smtClean="0">
                <a:solidFill>
                  <a:schemeClr val="tx1"/>
                </a:solidFill>
              </a:rPr>
              <a:t>есе при којима се троши јон натријума и енергија.</a:t>
            </a:r>
            <a:endParaRPr lang="sr-Cyrl-RS" sz="2100" dirty="0" smtClean="0">
              <a:solidFill>
                <a:schemeClr val="tx1"/>
              </a:solidFill>
            </a:endParaRPr>
          </a:p>
          <a:p>
            <a:pPr algn="just">
              <a:defRPr/>
            </a:pPr>
            <a:r>
              <a:rPr lang="sr-Cyrl-CS" sz="2100" dirty="0" smtClean="0">
                <a:solidFill>
                  <a:schemeClr val="tx1"/>
                </a:solidFill>
              </a:rPr>
              <a:t>натријум + енергија – активни транспорт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dirty="0" smtClean="0">
              <a:solidFill>
                <a:schemeClr val="tx1"/>
              </a:solidFill>
            </a:endParaRP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0" y="1000125"/>
            <a:ext cx="8929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БЕЛАНЧЕВИНЕ-ВАРЕЊЕ И АПСОРП</a:t>
            </a:r>
            <a:r>
              <a:rPr lang="sr-Cyrl-CS" sz="2800" b="1">
                <a:latin typeface="Verdana" pitchFamily="34" charset="0"/>
              </a:rPr>
              <a:t>Ц</a:t>
            </a:r>
            <a:r>
              <a:rPr lang="sr-Latn-CS" sz="2800" b="1">
                <a:latin typeface="Verdana" pitchFamily="34" charset="0"/>
              </a:rPr>
              <a:t>ИЈА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1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412875"/>
            <a:ext cx="8280400" cy="4896445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МЕТАБОЛИЗАМ БЕЛАНЧЕВИНА СЕ ОДВИЈА У СТАЛНОЈ РАВНОТЕЖИ ИЗМЕЂУ АНАБОЛИЗМА (СТВАРАЊА СТРУКТУРНИХ И ФУНК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ИОНАЛНИХ ПРОТЕИНА) И КАТАБОЛИЗМА (РАЗГРАДЊЕ ТКИВНИХ И ФУНК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ИОНАЛНИХ ПРОТЕИНА).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У ЕКСТРЕМНИМ СЛУЧАЈЕВИМА МЕТАБОЛИЗАМ БЕЛАНЧЕВИНА МОЖЕ ПОСЛУЖИТИ У ЕНЕРГЕТСКЕ СВРХЕ!</a:t>
            </a: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000" b="1" dirty="0" smtClean="0">
                <a:solidFill>
                  <a:schemeClr val="tx1"/>
                </a:solidFill>
              </a:rPr>
              <a:t>НА МЕТАБОЛИЗАМ БЕЛАНЧЕВИНА СЕ ОДВИЈА ПОД УТИ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de-DE" sz="2000" b="1" dirty="0" smtClean="0">
                <a:solidFill>
                  <a:schemeClr val="tx1"/>
                </a:solidFill>
              </a:rPr>
              <a:t>АЈЕМ ВЕЛИКОГ БРОЈА ХОРМОНА. ПОСЕБНО СУ ЗНАЧАЈНИ: ХОРМОН РАСТА, ИНСУЛИН ХОРМОНИ ПОЛНИХ ЖЛЕЗДА И КОРЕ НАДБУБРЕГА.</a:t>
            </a:r>
            <a:r>
              <a:rPr lang="de-DE" sz="2000" dirty="0" smtClean="0">
                <a:solidFill>
                  <a:schemeClr val="tx1"/>
                </a:solidFill>
              </a:rPr>
              <a:t> </a:t>
            </a:r>
            <a:endParaRPr lang="sr-Latn-CS" sz="2000" dirty="0" smtClean="0">
              <a:solidFill>
                <a:schemeClr val="tx1"/>
              </a:solidFill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468313" y="1052513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>
                <a:latin typeface="Verdana" pitchFamily="34" charset="0"/>
              </a:rPr>
              <a:t>БЕЛАНЧЕВИНЕ-МЕТАБОЛИЗАМ</a:t>
            </a:r>
            <a:r>
              <a:rPr lang="fr-FR" sz="1200">
                <a:latin typeface="Verdana" pitchFamily="34" charset="0"/>
              </a:rPr>
              <a:t> </a:t>
            </a:r>
            <a:endParaRPr lang="en-US" sz="2800" b="1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2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590800" y="2711450"/>
            <a:ext cx="3657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600" b="1">
                <a:latin typeface="Times New Roman" pitchFamily="18" charset="0"/>
              </a:rPr>
              <a:t>НАМИРНИЦЕ</a:t>
            </a:r>
          </a:p>
        </p:txBody>
      </p:sp>
    </p:spTree>
    <p:extLst>
      <p:ext uri="{BB962C8B-B14F-4D97-AF65-F5344CB8AC3E}">
        <p14:creationId xmlns:p14="http://schemas.microsoft.com/office/powerpoint/2010/main" xmlns="" val="120775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3"/>
          <p:cNvSpPr txBox="1">
            <a:spLocks noChangeArrowheads="1"/>
          </p:cNvSpPr>
          <p:nvPr/>
        </p:nvSpPr>
        <p:spPr bwMode="auto">
          <a:xfrm>
            <a:off x="838200" y="2360613"/>
            <a:ext cx="7467600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НАМИРНИЦЕ су све оно што се користи као храна и пиће, у препађеном или непрерађеном облику, као и зачини, боје и друге материје које се додају намирницама ради конзервисања, побољшања изгледа, укуса или мириса, обогаћивања и др..</a:t>
            </a: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318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838200" y="2360613"/>
            <a:ext cx="7467600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err="1">
                <a:latin typeface="Times New Roman" pitchFamily="18" charset="0"/>
              </a:rPr>
              <a:t>Подела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намирница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пореклу</a:t>
            </a:r>
            <a:r>
              <a:rPr lang="sr-Cyrl-RS" sz="2800" b="1" dirty="0" smtClean="0">
                <a:latin typeface="Times New Roman" pitchFamily="18" charset="0"/>
              </a:rPr>
              <a:t> на намирнице:</a:t>
            </a:r>
            <a:endParaRPr lang="en-US" sz="2800" b="1" dirty="0">
              <a:latin typeface="Times New Roman" pitchFamily="18" charset="0"/>
            </a:endParaRPr>
          </a:p>
          <a:p>
            <a:pPr lvl="2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2" algn="just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>
                <a:latin typeface="Times New Roman" pitchFamily="18" charset="0"/>
              </a:rPr>
              <a:t>БИЉНОГ 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endParaRPr lang="en-US" sz="2800" b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en-US" sz="2800" b="1" dirty="0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b="1" dirty="0">
                <a:latin typeface="Times New Roman" pitchFamily="18" charset="0"/>
              </a:rPr>
              <a:t>ЖИВОТИЊСКОГ</a:t>
            </a:r>
            <a:r>
              <a:rPr lang="en-US" sz="2400" b="1" dirty="0">
                <a:latin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sr-Cyrl-RS" sz="2400" dirty="0" smtClean="0">
                <a:latin typeface="Times New Roman" pitchFamily="18" charset="0"/>
              </a:rPr>
              <a:t>порекла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15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3"/>
          <p:cNvSpPr txBox="1">
            <a:spLocks noChangeArrowheads="1"/>
          </p:cNvSpPr>
          <p:nvPr/>
        </p:nvSpPr>
        <p:spPr bwMode="auto">
          <a:xfrm>
            <a:off x="838200" y="2360613"/>
            <a:ext cx="74676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err="1">
                <a:latin typeface="Times New Roman" pitchFamily="18" charset="0"/>
              </a:rPr>
              <a:t>Ову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групу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</a:rPr>
              <a:t>(у највећем проценту) </a:t>
            </a:r>
            <a:r>
              <a:rPr lang="en-US" sz="2800" b="1" dirty="0" err="1" smtClean="0">
                <a:latin typeface="Times New Roman" pitchFamily="18" charset="0"/>
              </a:rPr>
              <a:t>чине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намирниц</a:t>
            </a:r>
            <a:r>
              <a:rPr lang="sr-Cyrl-RS" sz="2800" b="1" dirty="0" smtClean="0">
                <a:latin typeface="Times New Roman" pitchFamily="18" charset="0"/>
              </a:rPr>
              <a:t>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богате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водом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угљеним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хидратима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минералним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материјама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витаминима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земљ</a:t>
            </a:r>
            <a:r>
              <a:rPr lang="sr-Latn-CS" sz="2800" b="1" dirty="0">
                <a:latin typeface="Times New Roman" pitchFamily="18" charset="0"/>
              </a:rPr>
              <a:t>а</a:t>
            </a:r>
            <a:r>
              <a:rPr lang="en-US" sz="2800" b="1" dirty="0">
                <a:latin typeface="Times New Roman" pitchFamily="18" charset="0"/>
              </a:rPr>
              <a:t>м</a:t>
            </a:r>
            <a:r>
              <a:rPr lang="sr-Latn-CS" sz="2800" b="1" dirty="0">
                <a:latin typeface="Times New Roman" pitchFamily="18" charset="0"/>
              </a:rPr>
              <a:t>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развоју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око</a:t>
            </a:r>
            <a:r>
              <a:rPr lang="en-US" sz="2800" b="1" dirty="0">
                <a:latin typeface="Times New Roman" pitchFamily="18" charset="0"/>
              </a:rPr>
              <a:t> 90% </a:t>
            </a:r>
            <a:r>
              <a:rPr lang="en-US" sz="2800" b="1" dirty="0" err="1">
                <a:latin typeface="Times New Roman" pitchFamily="18" charset="0"/>
              </a:rPr>
              <a:t>енергетског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потиче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намирница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биљног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порекла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нашој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земљи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учешће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намирнице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биљног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порекла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5</a:t>
            </a:r>
            <a:r>
              <a:rPr lang="sr-Cyrl-RS" sz="2800" b="1" dirty="0" smtClean="0">
                <a:latin typeface="Times New Roman" pitchFamily="18" charset="0"/>
              </a:rPr>
              <a:t>0-70</a:t>
            </a:r>
            <a:r>
              <a:rPr lang="en-US" sz="2800" b="1" dirty="0" smtClean="0">
                <a:latin typeface="Times New Roman" pitchFamily="18" charset="0"/>
              </a:rPr>
              <a:t>%</a:t>
            </a:r>
            <a:r>
              <a:rPr lang="sr-Cyrl-RS" sz="2800" b="1" dirty="0" smtClean="0">
                <a:latin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9906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4000" b="1" dirty="0" smtClean="0"/>
              <a:t>Намирнице биљног порекла</a:t>
            </a:r>
            <a:endParaRPr lang="sr-Latn-RS" sz="4000" b="1" dirty="0"/>
          </a:p>
        </p:txBody>
      </p:sp>
    </p:spTree>
    <p:extLst>
      <p:ext uri="{BB962C8B-B14F-4D97-AF65-F5344CB8AC3E}">
        <p14:creationId xmlns:p14="http://schemas.microsoft.com/office/powerpoint/2010/main" xmlns="" val="39715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3"/>
          <p:cNvSpPr txBox="1">
            <a:spLocks noChangeArrowheads="1"/>
          </p:cNvSpPr>
          <p:nvPr/>
        </p:nvSpPr>
        <p:spPr bwMode="auto">
          <a:xfrm>
            <a:off x="838200" y="2360613"/>
            <a:ext cx="7467600" cy="43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de-DE" sz="2800" b="1" dirty="0">
                <a:latin typeface="Times New Roman" pitchFamily="18" charset="0"/>
              </a:rPr>
              <a:t>Групе намирница биљеног порекла су</a:t>
            </a:r>
          </a:p>
          <a:p>
            <a:pPr algn="just"/>
            <a:endParaRPr lang="de-DE" sz="2800" b="1" dirty="0">
              <a:latin typeface="Times New Roman" pitchFamily="18" charset="0"/>
            </a:endParaRPr>
          </a:p>
          <a:p>
            <a:pPr lvl="2" algn="just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de-DE" sz="2800" b="1" dirty="0">
                <a:latin typeface="Times New Roman" pitchFamily="18" charset="0"/>
              </a:rPr>
              <a:t>ЖИТАРИЦЕ И ПРОИЗВОДИ</a:t>
            </a:r>
          </a:p>
          <a:p>
            <a:pPr lvl="2" algn="just"/>
            <a:endParaRPr lang="de-DE" sz="2800" b="1" dirty="0">
              <a:latin typeface="Times New Roman" pitchFamily="18" charset="0"/>
            </a:endParaRPr>
          </a:p>
          <a:p>
            <a:pPr lvl="2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de-DE" sz="2800" b="1" dirty="0" smtClean="0">
                <a:latin typeface="Times New Roman" pitchFamily="18" charset="0"/>
              </a:rPr>
              <a:t>ПОВРЋЕ</a:t>
            </a:r>
            <a:r>
              <a:rPr lang="sr-Cyrl-RS" sz="2800" b="1" dirty="0" smtClean="0">
                <a:latin typeface="Times New Roman" pitchFamily="18" charset="0"/>
              </a:rPr>
              <a:t> и производи</a:t>
            </a:r>
            <a:endParaRPr lang="de-DE" sz="2800" b="1" dirty="0">
              <a:latin typeface="Times New Roman" pitchFamily="18" charset="0"/>
            </a:endParaRPr>
          </a:p>
          <a:p>
            <a:pPr lvl="2"/>
            <a:endParaRPr lang="de-DE" sz="2800" b="1" dirty="0">
              <a:latin typeface="Times New Roman" pitchFamily="18" charset="0"/>
            </a:endParaRPr>
          </a:p>
          <a:p>
            <a:pPr lvl="2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3.	</a:t>
            </a:r>
            <a:r>
              <a:rPr lang="de-DE" sz="2800" b="1" dirty="0" smtClean="0">
                <a:latin typeface="Times New Roman" pitchFamily="18" charset="0"/>
              </a:rPr>
              <a:t>ВОЋЕ</a:t>
            </a:r>
            <a:r>
              <a:rPr lang="sr-Cyrl-RS" sz="2800" b="1" dirty="0" smtClean="0">
                <a:latin typeface="Times New Roman" pitchFamily="18" charset="0"/>
              </a:rPr>
              <a:t> и производи</a:t>
            </a:r>
            <a:endParaRPr lang="de-DE" sz="2800" b="1" dirty="0">
              <a:latin typeface="Times New Roman" pitchFamily="18" charset="0"/>
            </a:endParaRPr>
          </a:p>
          <a:p>
            <a:pPr lvl="2"/>
            <a:endParaRPr lang="de-DE" sz="2800" b="1" dirty="0">
              <a:latin typeface="Times New Roman" pitchFamily="18" charset="0"/>
            </a:endParaRPr>
          </a:p>
          <a:p>
            <a:pPr lvl="2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4.	</a:t>
            </a:r>
            <a:r>
              <a:rPr lang="de-DE" sz="2800" b="1" dirty="0">
                <a:latin typeface="Times New Roman" pitchFamily="18" charset="0"/>
              </a:rPr>
              <a:t>ГЉИВЕ</a:t>
            </a:r>
          </a:p>
          <a:p>
            <a:pPr algn="just"/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785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3"/>
          <p:cNvSpPr txBox="1">
            <a:spLocks noChangeArrowheads="1"/>
          </p:cNvSpPr>
          <p:nvPr/>
        </p:nvSpPr>
        <p:spPr bwMode="auto">
          <a:xfrm>
            <a:off x="76200" y="1828800"/>
            <a:ext cx="89154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smtClean="0">
                <a:latin typeface="Times New Roman" pitchFamily="18" charset="0"/>
              </a:rPr>
              <a:t>ЖИТАРИЦЕ </a:t>
            </a:r>
            <a:r>
              <a:rPr lang="en-US" sz="2800" b="1" dirty="0">
                <a:latin typeface="Times New Roman" pitchFamily="18" charset="0"/>
              </a:rPr>
              <a:t>И ПРОИЗВОДИ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Житарице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жита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ил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церeалије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зрели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плодoви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</a:rPr>
              <a:t>култив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en-US" sz="2800" b="1" dirty="0" err="1" smtClean="0">
                <a:latin typeface="Times New Roman" pitchFamily="18" charset="0"/>
              </a:rPr>
              <a:t>саних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биљакa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које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спадaју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Пшеница</a:t>
            </a:r>
            <a:r>
              <a:rPr lang="en-US" sz="2800" b="1" dirty="0">
                <a:latin typeface="Times New Roman" pitchFamily="18" charset="0"/>
              </a:rPr>
              <a:t>				</a:t>
            </a:r>
            <a:r>
              <a:rPr lang="en-US" sz="2800" b="1" dirty="0" err="1">
                <a:latin typeface="Times New Roman" pitchFamily="18" charset="0"/>
              </a:rPr>
              <a:t>Раж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Јечам</a:t>
            </a:r>
            <a:r>
              <a:rPr lang="en-US" sz="2800" b="1" dirty="0">
                <a:latin typeface="Times New Roman" pitchFamily="18" charset="0"/>
              </a:rPr>
              <a:t>				</a:t>
            </a:r>
            <a:r>
              <a:rPr lang="en-US" sz="2800" b="1" dirty="0" err="1" smtClean="0">
                <a:latin typeface="Times New Roman" pitchFamily="18" charset="0"/>
              </a:rPr>
              <a:t>Пир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en-US" sz="2800" b="1" dirty="0" err="1" smtClean="0">
                <a:latin typeface="Times New Roman" pitchFamily="18" charset="0"/>
              </a:rPr>
              <a:t>нач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 smtClean="0">
                <a:latin typeface="Times New Roman" pitchFamily="18" charset="0"/>
              </a:rPr>
              <a:t>Кук</a:t>
            </a:r>
            <a:r>
              <a:rPr lang="sr-Cyrl-RS" sz="2800" b="1" dirty="0" smtClean="0">
                <a:latin typeface="Times New Roman" pitchFamily="18" charset="0"/>
              </a:rPr>
              <a:t>у</a:t>
            </a:r>
            <a:r>
              <a:rPr lang="en-US" sz="2800" b="1" dirty="0" err="1" smtClean="0">
                <a:latin typeface="Times New Roman" pitchFamily="18" charset="0"/>
              </a:rPr>
              <a:t>руз</a:t>
            </a:r>
            <a:r>
              <a:rPr lang="en-US" sz="2800" b="1" dirty="0">
                <a:latin typeface="Times New Roman" pitchFamily="18" charset="0"/>
              </a:rPr>
              <a:t>				</a:t>
            </a:r>
            <a:r>
              <a:rPr lang="en-US" sz="2800" b="1" dirty="0" err="1">
                <a:latin typeface="Times New Roman" pitchFamily="18" charset="0"/>
              </a:rPr>
              <a:t>Овас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др</a:t>
            </a:r>
            <a:r>
              <a:rPr lang="en-US" sz="2800" b="1" dirty="0" smtClean="0">
                <a:latin typeface="Times New Roman" pitchFamily="18" charset="0"/>
              </a:rPr>
              <a:t>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Погодне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производњу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прераду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чување</a:t>
            </a:r>
            <a:r>
              <a:rPr lang="fr-FR" sz="2800" b="1" dirty="0">
                <a:latin typeface="Times New Roman" pitchFamily="18" charset="0"/>
              </a:rPr>
              <a:t>. </a:t>
            </a:r>
          </a:p>
          <a:p>
            <a:pPr algn="just"/>
            <a:r>
              <a:rPr lang="fr-FR" sz="3200" b="1" dirty="0" err="1" smtClean="0">
                <a:latin typeface="Times New Roman" pitchFamily="18" charset="0"/>
              </a:rPr>
              <a:t>Јефтине</a:t>
            </a:r>
            <a:r>
              <a:rPr lang="fr-FR" sz="3200" b="1" dirty="0" smtClean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су</a:t>
            </a:r>
            <a:r>
              <a:rPr lang="fr-FR" sz="3200" b="1" dirty="0" smtClean="0">
                <a:latin typeface="Times New Roman" pitchFamily="18" charset="0"/>
              </a:rPr>
              <a:t>!</a:t>
            </a:r>
            <a:endParaRPr lang="fr-FR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88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3"/>
          <p:cNvSpPr txBox="1">
            <a:spLocks noChangeArrowheads="1"/>
          </p:cNvSpPr>
          <p:nvPr/>
        </p:nvSpPr>
        <p:spPr bwMode="auto">
          <a:xfrm>
            <a:off x="838200" y="1600200"/>
            <a:ext cx="74676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1. ЖИТАРИЦЕ И ПРОИЗВОДИ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Житарице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представљају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значајан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исхране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многих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народа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свету</a:t>
            </a:r>
            <a:r>
              <a:rPr lang="en-US" sz="2800" b="1" dirty="0">
                <a:latin typeface="Times New Roman" pitchFamily="18" charset="0"/>
              </a:rPr>
              <a:t>. </a:t>
            </a:r>
            <a:r>
              <a:rPr lang="en-US" sz="2800" b="1" dirty="0" err="1">
                <a:latin typeface="Times New Roman" pitchFamily="18" charset="0"/>
              </a:rPr>
              <a:t>Оне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чине</a:t>
            </a:r>
            <a:r>
              <a:rPr lang="en-US" sz="2800" b="1" dirty="0">
                <a:latin typeface="Times New Roman" pitchFamily="18" charset="0"/>
              </a:rPr>
              <a:t> у: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неразвијеним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земљама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70% </a:t>
            </a:r>
            <a:r>
              <a:rPr lang="en-US" sz="2800" b="1" dirty="0" err="1">
                <a:latin typeface="Times New Roman" pitchFamily="18" charset="0"/>
              </a:rPr>
              <a:t>исхране</a:t>
            </a:r>
            <a:endParaRPr lang="en-US" sz="28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800" b="1" dirty="0" err="1" smtClean="0">
                <a:latin typeface="Times New Roman" pitchFamily="18" charset="0"/>
              </a:rPr>
              <a:t>земљ</a:t>
            </a:r>
            <a:r>
              <a:rPr lang="sr-Cyrl-RS" sz="2800" b="1" dirty="0" smtClean="0">
                <a:latin typeface="Times New Roman" pitchFamily="18" charset="0"/>
              </a:rPr>
              <a:t>а</a:t>
            </a:r>
            <a:r>
              <a:rPr lang="en-US" sz="2800" b="1" dirty="0" err="1" smtClean="0">
                <a:latin typeface="Times New Roman" pitchFamily="18" charset="0"/>
              </a:rPr>
              <a:t>ма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развоју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50% </a:t>
            </a:r>
            <a:r>
              <a:rPr lang="en-US" sz="2800" b="1" dirty="0" err="1">
                <a:latin typeface="Times New Roman" pitchFamily="18" charset="0"/>
              </a:rPr>
              <a:t>исхране</a:t>
            </a:r>
            <a:endParaRPr lang="en-US" sz="2800" b="1" dirty="0">
              <a:latin typeface="Times New Roman" pitchFamily="18" charset="0"/>
            </a:endParaRPr>
          </a:p>
          <a:p>
            <a:pPr lvl="1">
              <a:buFontTx/>
              <a:buChar char="•"/>
            </a:pPr>
            <a:r>
              <a:rPr lang="en-US" sz="2800" b="1" dirty="0" err="1">
                <a:latin typeface="Times New Roman" pitchFamily="18" charset="0"/>
              </a:rPr>
              <a:t>развијеним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земљама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30% </a:t>
            </a:r>
            <a:r>
              <a:rPr lang="en-US" sz="2800" b="1" dirty="0" err="1">
                <a:latin typeface="Times New Roman" pitchFamily="18" charset="0"/>
              </a:rPr>
              <a:t>исхране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нашој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земљи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данас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житарице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чине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50% </a:t>
            </a:r>
            <a:r>
              <a:rPr lang="en-US" sz="2800" b="1" dirty="0" err="1">
                <a:latin typeface="Times New Roman" pitchFamily="18" charset="0"/>
              </a:rPr>
              <a:t>исхране</a:t>
            </a:r>
            <a:r>
              <a:rPr lang="en-US" sz="2800" b="1" dirty="0">
                <a:latin typeface="Times New Roman" pitchFamily="18" charset="0"/>
              </a:rPr>
              <a:t>!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4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4676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1. ЖИТАРИЦЕ И ПРОИЗВОДИ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Садрже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са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варијацијама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односу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на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врсту</a:t>
            </a:r>
            <a:r>
              <a:rPr lang="fr-FR" sz="2800" b="1" dirty="0">
                <a:latin typeface="Times New Roman" pitchFamily="18" charset="0"/>
              </a:rPr>
              <a:t>) 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до</a:t>
            </a:r>
            <a:r>
              <a:rPr lang="fr-FR" sz="2800" b="1" dirty="0">
                <a:latin typeface="Times New Roman" pitchFamily="18" charset="0"/>
              </a:rPr>
              <a:t> 80% </a:t>
            </a:r>
            <a:r>
              <a:rPr lang="fr-FR" sz="2800" b="1" dirty="0" err="1">
                <a:latin typeface="Times New Roman" pitchFamily="18" charset="0"/>
              </a:rPr>
              <a:t>угљених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хидрата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највише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скроба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нешто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моносахарида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влакана</a:t>
            </a:r>
            <a:r>
              <a:rPr lang="fr-FR" sz="2800" b="1" dirty="0">
                <a:latin typeface="Times New Roman" pitchFamily="18" charset="0"/>
              </a:rPr>
              <a:t>)</a:t>
            </a:r>
          </a:p>
          <a:p>
            <a:pPr lvl="1" algn="just">
              <a:buFontTx/>
              <a:buChar char="•"/>
            </a:pPr>
            <a:r>
              <a:rPr lang="fr-FR" sz="2800" b="1" dirty="0">
                <a:latin typeface="Times New Roman" pitchFamily="18" charset="0"/>
              </a:rPr>
              <a:t>8-16% </a:t>
            </a:r>
            <a:r>
              <a:rPr lang="fr-FR" sz="2800" b="1" dirty="0" err="1">
                <a:latin typeface="Times New Roman" pitchFamily="18" charset="0"/>
              </a:rPr>
              <a:t>протеина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>
                <a:latin typeface="Times New Roman" pitchFamily="18" charset="0"/>
              </a:rPr>
              <a:t>2-7% </a:t>
            </a:r>
            <a:r>
              <a:rPr lang="fr-FR" sz="2800" b="1" dirty="0" err="1">
                <a:latin typeface="Times New Roman" pitchFamily="18" charset="0"/>
              </a:rPr>
              <a:t>масти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око</a:t>
            </a:r>
            <a:r>
              <a:rPr lang="fr-FR" sz="2800" b="1" dirty="0">
                <a:latin typeface="Times New Roman" pitchFamily="18" charset="0"/>
              </a:rPr>
              <a:t> 2% </a:t>
            </a:r>
            <a:r>
              <a:rPr lang="fr-FR" sz="2800" b="1" dirty="0" err="1">
                <a:latin typeface="Times New Roman" pitchFamily="18" charset="0"/>
              </a:rPr>
              <a:t>микронутријенте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минералне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материје</a:t>
            </a:r>
            <a:r>
              <a:rPr lang="fr-FR" sz="2800" b="1" i="1" dirty="0">
                <a:latin typeface="Times New Roman" pitchFamily="18" charset="0"/>
              </a:rPr>
              <a:t>: </a:t>
            </a:r>
            <a:r>
              <a:rPr lang="fr-FR" sz="2800" b="1" i="1" dirty="0" err="1">
                <a:latin typeface="Times New Roman" pitchFamily="18" charset="0"/>
              </a:rPr>
              <a:t>калцијум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фосфор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гвожђе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бакар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др</a:t>
            </a:r>
            <a:r>
              <a:rPr lang="fr-FR" sz="2800" b="1" i="1" dirty="0">
                <a:latin typeface="Times New Roman" pitchFamily="18" charset="0"/>
              </a:rPr>
              <a:t>. ; </a:t>
            </a:r>
            <a:r>
              <a:rPr lang="fr-FR" sz="2800" b="1" i="1" dirty="0" err="1">
                <a:latin typeface="Times New Roman" pitchFamily="18" charset="0"/>
              </a:rPr>
              <a:t>витамине</a:t>
            </a:r>
            <a:r>
              <a:rPr lang="fr-FR" sz="2800" b="1" i="1" dirty="0">
                <a:latin typeface="Times New Roman" pitchFamily="18" charset="0"/>
              </a:rPr>
              <a:t>: </a:t>
            </a:r>
            <a:r>
              <a:rPr lang="fr-FR" sz="2800" b="1" i="1" dirty="0" smtClean="0">
                <a:latin typeface="Times New Roman" pitchFamily="18" charset="0"/>
              </a:rPr>
              <a:t>Б</a:t>
            </a:r>
            <a:r>
              <a:rPr lang="sr-Cyrl-RS" sz="2800" b="1" i="1" dirty="0" smtClean="0">
                <a:latin typeface="Times New Roman" pitchFamily="18" charset="0"/>
              </a:rPr>
              <a:t>е</a:t>
            </a:r>
            <a:r>
              <a:rPr lang="fr-FR" sz="2800" b="1" i="1" dirty="0" smtClean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групе</a:t>
            </a:r>
            <a:r>
              <a:rPr lang="fr-FR" sz="2800" b="1" i="1" dirty="0">
                <a:latin typeface="Times New Roman" pitchFamily="18" charset="0"/>
              </a:rPr>
              <a:t>, Е и </a:t>
            </a:r>
            <a:r>
              <a:rPr lang="fr-FR" sz="2800" b="1" i="1" dirty="0" smtClean="0">
                <a:latin typeface="Times New Roman" pitchFamily="18" charset="0"/>
              </a:rPr>
              <a:t>Д</a:t>
            </a:r>
            <a:r>
              <a:rPr lang="sr-Cyrl-RS" sz="2800" b="1" i="1" dirty="0" smtClean="0">
                <a:latin typeface="Times New Roman" pitchFamily="18" charset="0"/>
              </a:rPr>
              <a:t>е</a:t>
            </a:r>
            <a:r>
              <a:rPr lang="fr-FR" sz="2800" b="1" dirty="0" smtClean="0">
                <a:latin typeface="Times New Roman" pitchFamily="18" charset="0"/>
              </a:rPr>
              <a:t>)</a:t>
            </a:r>
            <a:endParaRPr lang="fr-FR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03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285875"/>
            <a:ext cx="8229600" cy="536575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/>
              <a:t>3.</a:t>
            </a:r>
            <a:r>
              <a:rPr lang="en-US" sz="2800" dirty="0" smtClean="0"/>
              <a:t> </a:t>
            </a:r>
            <a:r>
              <a:rPr lang="sr-Cyrl-CS" sz="2800" b="1" dirty="0" smtClean="0"/>
              <a:t>ИЗБАЛАНСИРАН унос нутријената</a:t>
            </a:r>
            <a:r>
              <a:rPr lang="sr-Cyrl-CS" sz="2800" dirty="0" smtClean="0"/>
              <a:t>, хранљивих састојака, у свакодневној исхрани.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sr-Cyrl-CS" sz="2800" dirty="0" smtClean="0"/>
          </a:p>
          <a:p>
            <a:pPr lvl="2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sz="2800" b="1" dirty="0" smtClean="0"/>
              <a:t>ОПТИМАЛАН унос свих хранљивих супстанци</a:t>
            </a:r>
            <a:r>
              <a:rPr lang="sr-Cyrl-CS" sz="2800" dirty="0" smtClean="0"/>
              <a:t>, беланчевина, масти, угљених хидрата, витамина и минерала, као и оптималан енергетски унос, потребан за задовољење физичких и интелектуалних послова.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sr-Latn-C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7916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467600" cy="478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1. ЖИТАРИЦЕ И ПРОИЗВОДИ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Ретко се користе без претходне обраде. 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Најчешће се користи: љуштење (</a:t>
            </a:r>
            <a:r>
              <a:rPr lang="fr-FR" sz="2800" b="1" i="1">
                <a:latin typeface="Times New Roman" pitchFamily="18" charset="0"/>
              </a:rPr>
              <a:t>пиринач</a:t>
            </a:r>
            <a:r>
              <a:rPr lang="fr-FR" sz="2800" b="1">
                <a:latin typeface="Times New Roman" pitchFamily="18" charset="0"/>
              </a:rPr>
              <a:t>) или млевење (</a:t>
            </a:r>
            <a:r>
              <a:rPr lang="fr-FR" sz="2800" b="1" i="1">
                <a:latin typeface="Times New Roman" pitchFamily="18" charset="0"/>
              </a:rPr>
              <a:t>пшеница</a:t>
            </a:r>
            <a:r>
              <a:rPr lang="fr-FR" sz="2800" b="1">
                <a:latin typeface="Times New Roman" pitchFamily="18" charset="0"/>
              </a:rPr>
              <a:t>). 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Поступак прераде најчешће мења хранљиву вредност и особине производа, а од степена издвајања директно зависи биолошка и дијететска вредност.</a:t>
            </a:r>
          </a:p>
        </p:txBody>
      </p:sp>
    </p:spTree>
    <p:extLst>
      <p:ext uri="{BB962C8B-B14F-4D97-AF65-F5344CB8AC3E}">
        <p14:creationId xmlns:p14="http://schemas.microsoft.com/office/powerpoint/2010/main" xmlns="" val="17000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467600" cy="381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>
                <a:latin typeface="Times New Roman" pitchFamily="18" charset="0"/>
              </a:rPr>
              <a:t>1. ЖИТАРИЦЕ И ПРОИЗВОДИ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Производи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житарица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 :</a:t>
            </a:r>
          </a:p>
          <a:p>
            <a:pPr algn="just"/>
            <a:endParaRPr lang="fr-FR" sz="28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r>
              <a:rPr lang="fr-FR" sz="2800" b="1" i="1" dirty="0" err="1">
                <a:latin typeface="Times New Roman" pitchFamily="18" charset="0"/>
              </a:rPr>
              <a:t>Брашно</a:t>
            </a:r>
            <a:endParaRPr lang="fr-FR" sz="2800" b="1" i="1" dirty="0">
              <a:latin typeface="Times New Roman" pitchFamily="18" charset="0"/>
            </a:endParaRPr>
          </a:p>
          <a:p>
            <a:pPr lvl="2" algn="just">
              <a:buFontTx/>
              <a:buChar char="•"/>
            </a:pPr>
            <a:endParaRPr lang="fr-FR" sz="2800" b="1" i="1" dirty="0">
              <a:latin typeface="Times New Roman" pitchFamily="18" charset="0"/>
            </a:endParaRPr>
          </a:p>
          <a:p>
            <a:pPr lvl="2">
              <a:buFontTx/>
              <a:buChar char="•"/>
            </a:pPr>
            <a:r>
              <a:rPr lang="fr-FR" sz="2800" b="1" i="1" dirty="0" err="1">
                <a:latin typeface="Times New Roman" pitchFamily="18" charset="0"/>
              </a:rPr>
              <a:t>Хлеб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пецива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15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3"/>
          <p:cNvSpPr txBox="1">
            <a:spLocks noChangeArrowheads="1"/>
          </p:cNvSpPr>
          <p:nvPr/>
        </p:nvSpPr>
        <p:spPr bwMode="auto">
          <a:xfrm>
            <a:off x="684213" y="836613"/>
            <a:ext cx="7924800" cy="570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smtClean="0">
                <a:latin typeface="Times New Roman" pitchFamily="18" charset="0"/>
              </a:rPr>
              <a:t>ЖИТАРИЦЕ </a:t>
            </a:r>
            <a:r>
              <a:rPr lang="en-US" sz="2800" b="1" dirty="0">
                <a:latin typeface="Times New Roman" pitchFamily="18" charset="0"/>
              </a:rPr>
              <a:t>И ПРОИЗВОДИ</a:t>
            </a:r>
            <a:endParaRPr lang="en-US" sz="3200" b="1" dirty="0">
              <a:latin typeface="Times New Roman" pitchFamily="18" charset="0"/>
            </a:endParaRPr>
          </a:p>
          <a:p>
            <a:pPr algn="just"/>
            <a:endParaRPr lang="en-US" sz="14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Брашно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endParaRPr lang="fr-FR" sz="12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Спадa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 smtClean="0">
                <a:latin typeface="Times New Roman" pitchFamily="18" charset="0"/>
              </a:rPr>
              <a:t>груп</a:t>
            </a:r>
            <a:r>
              <a:rPr lang="sr-Cyrl-RS" sz="2800" b="1" dirty="0" smtClean="0">
                <a:latin typeface="Times New Roman" pitchFamily="18" charset="0"/>
              </a:rPr>
              <a:t>у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млинских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производа</a:t>
            </a:r>
            <a:r>
              <a:rPr lang="fr-FR" sz="2800" b="1" dirty="0">
                <a:latin typeface="Times New Roman" pitchFamily="18" charset="0"/>
              </a:rPr>
              <a:t>.</a:t>
            </a:r>
          </a:p>
          <a:p>
            <a:pPr lvl="2"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Типови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брашнa</a:t>
            </a:r>
            <a:r>
              <a:rPr lang="fr-FR" sz="2800" b="1" dirty="0">
                <a:latin typeface="Times New Roman" pitchFamily="18" charset="0"/>
              </a:rPr>
              <a:t> :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fr-FR" sz="2000" b="1" dirty="0" err="1">
                <a:latin typeface="Times New Roman" pitchFamily="18" charset="0"/>
              </a:rPr>
              <a:t>Бело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брашно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dirty="0" err="1">
                <a:latin typeface="Times New Roman" pitchFamily="18" charset="0"/>
              </a:rPr>
              <a:t>тип</a:t>
            </a:r>
            <a:r>
              <a:rPr lang="fr-FR" sz="2000" b="1" dirty="0">
                <a:latin typeface="Times New Roman" pitchFamily="18" charset="0"/>
              </a:rPr>
              <a:t> 400), </a:t>
            </a:r>
            <a:r>
              <a:rPr lang="fr-FR" sz="2000" b="1" dirty="0" err="1">
                <a:latin typeface="Times New Roman" pitchFamily="18" charset="0"/>
              </a:rPr>
              <a:t>најфинiје-са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нaјмањим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степeном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издвајaња</a:t>
            </a:r>
            <a:endParaRPr lang="sr-Latn-CS" sz="20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None/>
            </a:pPr>
            <a:endParaRPr lang="fr-FR" sz="20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Char char="Ø"/>
            </a:pPr>
            <a:r>
              <a:rPr lang="fr-FR" sz="2000" b="1" dirty="0" err="1">
                <a:latin typeface="Times New Roman" pitchFamily="18" charset="0"/>
              </a:rPr>
              <a:t>Црно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брашно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dirty="0" err="1">
                <a:latin typeface="Times New Roman" pitchFamily="18" charset="0"/>
              </a:rPr>
              <a:t>тип</a:t>
            </a:r>
            <a:r>
              <a:rPr lang="fr-FR" sz="2000" b="1" dirty="0">
                <a:latin typeface="Times New Roman" pitchFamily="18" charset="0"/>
              </a:rPr>
              <a:t> 1200 </a:t>
            </a:r>
            <a:r>
              <a:rPr lang="fr-FR" sz="2000" b="1" dirty="0" err="1" smtClean="0">
                <a:latin typeface="Times New Roman" pitchFamily="18" charset="0"/>
              </a:rPr>
              <a:t>ил</a:t>
            </a:r>
            <a:r>
              <a:rPr lang="sr-Cyrl-RS" sz="2000" b="1" dirty="0" smtClean="0">
                <a:latin typeface="Times New Roman" pitchFamily="18" charset="0"/>
              </a:rPr>
              <a:t>и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</a:rPr>
              <a:t>1000), </a:t>
            </a:r>
            <a:r>
              <a:rPr lang="fr-FR" sz="2000" b="1" dirty="0" err="1">
                <a:latin typeface="Times New Roman" pitchFamily="18" charset="0"/>
              </a:rPr>
              <a:t>грубље-скорo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без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и</a:t>
            </a:r>
            <a:r>
              <a:rPr lang="sr-Cyrl-RS" sz="2000" b="1" dirty="0" smtClean="0">
                <a:latin typeface="Times New Roman" pitchFamily="18" charset="0"/>
              </a:rPr>
              <a:t>з</a:t>
            </a:r>
            <a:r>
              <a:rPr lang="fr-FR" sz="2000" b="1" dirty="0" err="1" smtClean="0">
                <a:latin typeface="Times New Roman" pitchFamily="18" charset="0"/>
              </a:rPr>
              <a:t>двајaња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</a:rPr>
              <a:t>(</a:t>
            </a:r>
            <a:r>
              <a:rPr lang="fr-FR" sz="2000" b="1" dirty="0" err="1">
                <a:latin typeface="Times New Roman" pitchFamily="18" charset="0"/>
              </a:rPr>
              <a:t>сачувало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скорo</a:t>
            </a:r>
            <a:r>
              <a:rPr lang="fr-FR" sz="2000" b="1" dirty="0">
                <a:latin typeface="Times New Roman" pitchFamily="18" charset="0"/>
              </a:rPr>
              <a:t> у </a:t>
            </a:r>
            <a:r>
              <a:rPr lang="fr-FR" sz="2000" b="1" dirty="0" err="1">
                <a:latin typeface="Times New Roman" pitchFamily="18" charset="0"/>
              </a:rPr>
              <a:t>потpуности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бiолoшку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вредност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интегралног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зрна</a:t>
            </a:r>
            <a:r>
              <a:rPr lang="fr-FR" sz="2000" b="1" dirty="0">
                <a:latin typeface="Times New Roman" pitchFamily="18" charset="0"/>
              </a:rPr>
              <a:t>)</a:t>
            </a:r>
            <a:endParaRPr lang="sr-Latn-CS" sz="2000" b="1" dirty="0">
              <a:latin typeface="Times New Roman" pitchFamily="18" charset="0"/>
            </a:endParaRPr>
          </a:p>
          <a:p>
            <a:pPr lvl="1" algn="just">
              <a:buFont typeface="Wingdings" pitchFamily="2" charset="2"/>
              <a:buNone/>
            </a:pPr>
            <a:endParaRPr lang="fr-FR" sz="2000" b="1" dirty="0">
              <a:latin typeface="Times New Roman" pitchFamily="18" charset="0"/>
            </a:endParaRPr>
          </a:p>
          <a:p>
            <a:pPr lvl="1" algn="just"/>
            <a:r>
              <a:rPr lang="fr-FR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fr-FR" sz="2000" b="1" dirty="0" err="1">
                <a:latin typeface="Times New Roman" pitchFamily="18" charset="0"/>
              </a:rPr>
              <a:t>Грахaм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брашно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dirty="0" err="1">
                <a:latin typeface="Times New Roman" pitchFamily="18" charset="0"/>
              </a:rPr>
              <a:t>тип</a:t>
            </a:r>
            <a:r>
              <a:rPr lang="fr-FR" sz="2000" b="1" dirty="0">
                <a:latin typeface="Times New Roman" pitchFamily="18" charset="0"/>
              </a:rPr>
              <a:t> 1800), </a:t>
            </a:r>
            <a:r>
              <a:rPr lang="fr-FR" sz="2000" b="1" dirty="0" err="1">
                <a:latin typeface="Times New Roman" pitchFamily="18" charset="0"/>
              </a:rPr>
              <a:t>грубо</a:t>
            </a:r>
            <a:r>
              <a:rPr lang="fr-FR" sz="2000" b="1" dirty="0">
                <a:latin typeface="Times New Roman" pitchFamily="18" charset="0"/>
              </a:rPr>
              <a:t> -</a:t>
            </a:r>
            <a:r>
              <a:rPr lang="fr-FR" sz="2000" b="1" dirty="0" err="1">
                <a:latin typeface="Times New Roman" pitchFamily="18" charset="0"/>
              </a:rPr>
              <a:t>без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и</a:t>
            </a:r>
            <a:r>
              <a:rPr lang="sr-Cyrl-RS" sz="2000" b="1" dirty="0" smtClean="0">
                <a:latin typeface="Times New Roman" pitchFamily="18" charset="0"/>
              </a:rPr>
              <a:t>з</a:t>
            </a:r>
            <a:r>
              <a:rPr lang="fr-FR" sz="2000" b="1" dirty="0" err="1" smtClean="0">
                <a:latin typeface="Times New Roman" pitchFamily="18" charset="0"/>
              </a:rPr>
              <a:t>двајaња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>
                <a:latin typeface="Times New Roman" pitchFamily="18" charset="0"/>
              </a:rPr>
              <a:t>(</a:t>
            </a:r>
            <a:r>
              <a:rPr lang="fr-FR" sz="2000" b="1" dirty="0" err="1">
                <a:latin typeface="Times New Roman" pitchFamily="18" charset="0"/>
              </a:rPr>
              <a:t>сачувало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скорo</a:t>
            </a:r>
            <a:r>
              <a:rPr lang="fr-FR" sz="2000" b="1" dirty="0">
                <a:latin typeface="Times New Roman" pitchFamily="18" charset="0"/>
              </a:rPr>
              <a:t> у </a:t>
            </a:r>
            <a:r>
              <a:rPr lang="fr-FR" sz="2000" b="1" dirty="0" err="1">
                <a:latin typeface="Times New Roman" pitchFamily="18" charset="0"/>
              </a:rPr>
              <a:t>потpуности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б</a:t>
            </a:r>
            <a:r>
              <a:rPr lang="sr-Cyrl-RS" sz="2000" b="1" dirty="0" smtClean="0">
                <a:latin typeface="Times New Roman" pitchFamily="18" charset="0"/>
              </a:rPr>
              <a:t>и</a:t>
            </a:r>
            <a:r>
              <a:rPr lang="fr-FR" sz="2000" b="1" dirty="0" err="1" smtClean="0">
                <a:latin typeface="Times New Roman" pitchFamily="18" charset="0"/>
              </a:rPr>
              <a:t>олoшку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вредност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интегралног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зрна</a:t>
            </a:r>
            <a:r>
              <a:rPr lang="fr-FR" sz="2000" b="1" dirty="0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83628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3"/>
          <p:cNvSpPr txBox="1">
            <a:spLocks noChangeArrowheads="1"/>
          </p:cNvSpPr>
          <p:nvPr/>
        </p:nvSpPr>
        <p:spPr bwMode="auto">
          <a:xfrm>
            <a:off x="838200" y="1752600"/>
            <a:ext cx="7467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smtClean="0">
                <a:latin typeface="Times New Roman" pitchFamily="18" charset="0"/>
              </a:rPr>
              <a:t>ЖИТАРИЦЕ </a:t>
            </a:r>
            <a:r>
              <a:rPr lang="en-US" sz="2800" b="1" dirty="0">
                <a:latin typeface="Times New Roman" pitchFamily="18" charset="0"/>
              </a:rPr>
              <a:t>И ПРОИЗВОДИ</a:t>
            </a:r>
            <a:endParaRPr lang="en-US" sz="3200" b="1" dirty="0">
              <a:latin typeface="Times New Roman" pitchFamily="18" charset="0"/>
            </a:endParaRPr>
          </a:p>
          <a:p>
            <a:pPr algn="just"/>
            <a:endParaRPr lang="en-US" sz="3200" b="1" dirty="0">
              <a:latin typeface="Times New Roman" pitchFamily="18" charset="0"/>
            </a:endParaRPr>
          </a:p>
          <a:p>
            <a:pPr algn="just"/>
            <a:r>
              <a:rPr lang="fr-FR" sz="2800" b="1" i="1" dirty="0" err="1">
                <a:latin typeface="Times New Roman" pitchFamily="18" charset="0"/>
              </a:rPr>
              <a:t>Брашно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Данaс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владa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посебан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</a:rPr>
              <a:t>и</a:t>
            </a:r>
            <a:r>
              <a:rPr lang="sr-Cyrl-RS" sz="2800" b="1" dirty="0" smtClean="0">
                <a:latin typeface="Times New Roman" pitchFamily="18" charset="0"/>
              </a:rPr>
              <a:t>н</a:t>
            </a:r>
            <a:r>
              <a:rPr lang="fr-FR" sz="2800" b="1" dirty="0" err="1" smtClean="0">
                <a:latin typeface="Times New Roman" pitchFamily="18" charset="0"/>
              </a:rPr>
              <a:t>терeс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 smtClean="0">
                <a:latin typeface="Times New Roman" pitchFamily="18" charset="0"/>
              </a:rPr>
              <a:t>пшенич</a:t>
            </a:r>
            <a:r>
              <a:rPr lang="sr-Cyrl-RS" sz="2800" b="1" dirty="0" smtClean="0">
                <a:latin typeface="Times New Roman" pitchFamily="18" charset="0"/>
              </a:rPr>
              <a:t>н</a:t>
            </a:r>
            <a:r>
              <a:rPr lang="fr-FR" sz="2800" b="1" dirty="0" smtClean="0">
                <a:latin typeface="Times New Roman" pitchFamily="18" charset="0"/>
              </a:rPr>
              <a:t>е </a:t>
            </a:r>
            <a:r>
              <a:rPr lang="fr-FR" sz="2800" b="1" dirty="0" err="1">
                <a:latin typeface="Times New Roman" pitchFamily="18" charset="0"/>
              </a:rPr>
              <a:t>клице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које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биолoшки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врло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вреднe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садрже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масне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киселине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витамине</a:t>
            </a:r>
            <a:r>
              <a:rPr lang="fr-FR" sz="2800" b="1" i="1" dirty="0">
                <a:latin typeface="Times New Roman" pitchFamily="18" charset="0"/>
              </a:rPr>
              <a:t> Е и А</a:t>
            </a:r>
            <a:r>
              <a:rPr lang="fr-FR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Брашно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треба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чувати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добрo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упаковано</a:t>
            </a:r>
            <a:r>
              <a:rPr lang="fr-FR" sz="2800" b="1" dirty="0">
                <a:latin typeface="Times New Roman" pitchFamily="18" charset="0"/>
              </a:rPr>
              <a:t>, у </a:t>
            </a:r>
            <a:r>
              <a:rPr lang="fr-FR" sz="2800" b="1" dirty="0" err="1" smtClean="0">
                <a:latin typeface="Times New Roman" pitchFamily="18" charset="0"/>
              </a:rPr>
              <a:t>ориг</a:t>
            </a:r>
            <a:r>
              <a:rPr lang="sr-Cyrl-RS" sz="2800" b="1" dirty="0" smtClean="0">
                <a:latin typeface="Times New Roman" pitchFamily="18" charset="0"/>
              </a:rPr>
              <a:t>и</a:t>
            </a:r>
            <a:r>
              <a:rPr lang="fr-FR" sz="2800" b="1" dirty="0" err="1" smtClean="0">
                <a:latin typeface="Times New Roman" pitchFamily="18" charset="0"/>
              </a:rPr>
              <a:t>нал</a:t>
            </a:r>
            <a:r>
              <a:rPr lang="sr-Cyrl-RS" sz="2800" b="1" dirty="0" smtClean="0">
                <a:latin typeface="Times New Roman" pitchFamily="18" charset="0"/>
              </a:rPr>
              <a:t>н</a:t>
            </a:r>
            <a:r>
              <a:rPr lang="fr-FR" sz="2800" b="1" dirty="0" err="1" smtClean="0">
                <a:latin typeface="Times New Roman" pitchFamily="18" charset="0"/>
              </a:rPr>
              <a:t>ој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амбaлажи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на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сувом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хладном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sr-Cyrl-RS" sz="2800" b="1" dirty="0" err="1">
                <a:latin typeface="Times New Roman" pitchFamily="18" charset="0"/>
              </a:rPr>
              <a:t>м</a:t>
            </a:r>
            <a:r>
              <a:rPr lang="fr-FR" sz="2800" b="1" dirty="0" err="1" smtClean="0">
                <a:latin typeface="Times New Roman" pitchFamily="18" charset="0"/>
              </a:rPr>
              <a:t>есту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које</a:t>
            </a:r>
            <a:r>
              <a:rPr lang="fr-FR" sz="2800" b="1" dirty="0">
                <a:latin typeface="Times New Roman" pitchFamily="18" charset="0"/>
              </a:rPr>
              <a:t> je </a:t>
            </a:r>
            <a:r>
              <a:rPr lang="fr-FR" sz="2800" b="1" dirty="0" err="1">
                <a:latin typeface="Times New Roman" pitchFamily="18" charset="0"/>
              </a:rPr>
              <a:t>добрo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проветрeно</a:t>
            </a:r>
            <a:r>
              <a:rPr lang="fr-FR" sz="2800" b="1" dirty="0">
                <a:latin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655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8610600" cy="68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FR" sz="2400" b="1" i="1" dirty="0" err="1" smtClean="0">
                <a:latin typeface="Times New Roman" pitchFamily="18" charset="0"/>
              </a:rPr>
              <a:t>Хлеб</a:t>
            </a:r>
            <a:r>
              <a:rPr lang="fr-FR" sz="2400" b="1" i="1" dirty="0" smtClean="0">
                <a:latin typeface="Times New Roman" pitchFamily="18" charset="0"/>
              </a:rPr>
              <a:t> </a:t>
            </a:r>
            <a:r>
              <a:rPr lang="fr-FR" sz="2400" b="1" i="1" dirty="0">
                <a:latin typeface="Times New Roman" pitchFamily="18" charset="0"/>
              </a:rPr>
              <a:t>и </a:t>
            </a:r>
            <a:r>
              <a:rPr lang="fr-FR" sz="2400" b="1" i="1" dirty="0" err="1">
                <a:latin typeface="Times New Roman" pitchFamily="18" charset="0"/>
              </a:rPr>
              <a:t>пецива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Хлеб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производ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од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жита</a:t>
            </a:r>
            <a:r>
              <a:rPr lang="fr-FR" sz="2400" b="1" dirty="0">
                <a:latin typeface="Times New Roman" pitchFamily="18" charset="0"/>
              </a:rPr>
              <a:t> и </a:t>
            </a:r>
            <a:r>
              <a:rPr lang="fr-FR" sz="2400" b="1" dirty="0" err="1">
                <a:latin typeface="Times New Roman" pitchFamily="18" charset="0"/>
              </a:rPr>
              <a:t>може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прави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од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брашна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различите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издвојености</a:t>
            </a:r>
            <a:r>
              <a:rPr lang="fr-FR" sz="2400" b="1" dirty="0">
                <a:latin typeface="Times New Roman" pitchFamily="18" charset="0"/>
              </a:rPr>
              <a:t>, а </a:t>
            </a:r>
            <a:r>
              <a:rPr lang="fr-FR" sz="2400" b="1" dirty="0" err="1">
                <a:latin typeface="Times New Roman" pitchFamily="18" charset="0"/>
              </a:rPr>
              <a:t>од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тога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зависе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особине</a:t>
            </a:r>
            <a:r>
              <a:rPr lang="fr-FR" sz="2400" b="1" dirty="0">
                <a:latin typeface="Times New Roman" pitchFamily="18" charset="0"/>
              </a:rPr>
              <a:t> и </a:t>
            </a:r>
            <a:r>
              <a:rPr lang="fr-FR" sz="2400" b="1" dirty="0" err="1">
                <a:latin typeface="Times New Roman" pitchFamily="18" charset="0"/>
              </a:rPr>
              <a:t>хранљива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вредност</a:t>
            </a:r>
            <a:r>
              <a:rPr lang="fr-FR" sz="2400" b="1" dirty="0">
                <a:latin typeface="Times New Roman" pitchFamily="18" charset="0"/>
              </a:rPr>
              <a:t>.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 smtClean="0">
                <a:latin typeface="Times New Roman" pitchFamily="18" charset="0"/>
              </a:rPr>
              <a:t>Традиц</a:t>
            </a:r>
            <a:r>
              <a:rPr lang="sr-Cyrl-RS" sz="2400" b="1" dirty="0" smtClean="0">
                <a:latin typeface="Times New Roman" pitchFamily="18" charset="0"/>
              </a:rPr>
              <a:t>и</a:t>
            </a:r>
            <a:r>
              <a:rPr lang="fr-FR" sz="2400" b="1" dirty="0" err="1" smtClean="0">
                <a:latin typeface="Times New Roman" pitchFamily="18" charset="0"/>
              </a:rPr>
              <a:t>оналnо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хлеб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добија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мешањем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брашнa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воде</a:t>
            </a:r>
            <a:r>
              <a:rPr lang="fr-FR" sz="2400" b="1" dirty="0">
                <a:latin typeface="Times New Roman" pitchFamily="18" charset="0"/>
              </a:rPr>
              <a:t> и </a:t>
            </a:r>
            <a:r>
              <a:rPr lang="fr-FR" sz="2400" b="1" dirty="0" err="1">
                <a:latin typeface="Times New Roman" pitchFamily="18" charset="0"/>
              </a:rPr>
              <a:t>квасцa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уз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до</a:t>
            </a:r>
            <a:r>
              <a:rPr lang="sr-Cyrl-RS" sz="2400" b="1" dirty="0" smtClean="0">
                <a:latin typeface="Times New Roman" pitchFamily="18" charset="0"/>
              </a:rPr>
              <a:t>д</a:t>
            </a:r>
            <a:r>
              <a:rPr lang="fr-FR" sz="2400" b="1" dirty="0" err="1" smtClean="0">
                <a:latin typeface="Times New Roman" pitchFamily="18" charset="0"/>
              </a:rPr>
              <a:t>атaк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соли</a:t>
            </a:r>
            <a:r>
              <a:rPr lang="fr-FR" sz="2400" b="1" dirty="0">
                <a:latin typeface="Times New Roman" pitchFamily="18" charset="0"/>
              </a:rPr>
              <a:t>, а </a:t>
            </a:r>
            <a:r>
              <a:rPr lang="fr-FR" sz="2400" b="1" dirty="0" err="1">
                <a:latin typeface="Times New Roman" pitchFamily="18" charset="0"/>
              </a:rPr>
              <a:t>може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сe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обoгати</a:t>
            </a:r>
            <a:r>
              <a:rPr lang="sr-Cyrl-RS" sz="2400" b="1" dirty="0" smtClean="0">
                <a:latin typeface="Times New Roman" pitchFamily="18" charset="0"/>
              </a:rPr>
              <a:t>ти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различ</a:t>
            </a:r>
            <a:r>
              <a:rPr lang="sr-Cyrl-RS" sz="2400" b="1" dirty="0" smtClean="0">
                <a:latin typeface="Times New Roman" pitchFamily="18" charset="0"/>
              </a:rPr>
              <a:t>и</a:t>
            </a:r>
            <a:r>
              <a:rPr lang="fr-FR" sz="2400" b="1" dirty="0" err="1" smtClean="0">
                <a:latin typeface="Times New Roman" pitchFamily="18" charset="0"/>
              </a:rPr>
              <a:t>тим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до</a:t>
            </a:r>
            <a:r>
              <a:rPr lang="sr-Cyrl-RS" sz="2400" b="1" dirty="0" smtClean="0">
                <a:latin typeface="Times New Roman" pitchFamily="18" charset="0"/>
              </a:rPr>
              <a:t>д</a:t>
            </a:r>
            <a:r>
              <a:rPr lang="fr-FR" sz="2400" b="1" dirty="0" err="1" smtClean="0">
                <a:latin typeface="Times New Roman" pitchFamily="18" charset="0"/>
              </a:rPr>
              <a:t>ацима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>
                <a:latin typeface="Times New Roman" pitchFamily="18" charset="0"/>
              </a:rPr>
              <a:t>(</a:t>
            </a:r>
            <a:r>
              <a:rPr lang="fr-FR" sz="2400" b="1" i="1" dirty="0" err="1">
                <a:latin typeface="Times New Roman" pitchFamily="18" charset="0"/>
              </a:rPr>
              <a:t>кромпир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млеко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семeнке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мекиње</a:t>
            </a:r>
            <a:r>
              <a:rPr lang="fr-FR" sz="2400" b="1" i="1" dirty="0">
                <a:latin typeface="Times New Roman" pitchFamily="18" charset="0"/>
              </a:rPr>
              <a:t> и </a:t>
            </a:r>
            <a:r>
              <a:rPr lang="fr-FR" sz="2400" b="1" i="1" dirty="0" err="1">
                <a:latin typeface="Times New Roman" pitchFamily="18" charset="0"/>
              </a:rPr>
              <a:t>др</a:t>
            </a:r>
            <a:r>
              <a:rPr lang="fr-FR" sz="2400" b="1" dirty="0">
                <a:latin typeface="Times New Roman" pitchFamily="18" charset="0"/>
              </a:rPr>
              <a:t>.). </a:t>
            </a:r>
            <a:endParaRPr lang="sr-Latn-CS" sz="2400" b="1" dirty="0">
              <a:latin typeface="Times New Roman" pitchFamily="18" charset="0"/>
            </a:endParaRPr>
          </a:p>
          <a:p>
            <a:pPr algn="just"/>
            <a:endParaRPr lang="sr-Latn-CS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Остављa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стоји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топлoм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ради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фермeнтације</a:t>
            </a:r>
            <a:r>
              <a:rPr lang="fr-FR" sz="2400" b="1" dirty="0">
                <a:latin typeface="Times New Roman" pitchFamily="18" charset="0"/>
              </a:rPr>
              <a:t>, а </a:t>
            </a:r>
            <a:r>
              <a:rPr lang="fr-FR" sz="2400" b="1" dirty="0" err="1">
                <a:latin typeface="Times New Roman" pitchFamily="18" charset="0"/>
              </a:rPr>
              <a:t>онда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пeче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високoј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темпeратури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по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sr-Cyrl-RS" sz="2400" b="1" i="1" dirty="0" err="1" smtClean="0">
                <a:latin typeface="Times New Roman" pitchFamily="18" charset="0"/>
              </a:rPr>
              <a:t>п</a:t>
            </a:r>
            <a:r>
              <a:rPr lang="fr-FR" sz="2400" b="1" i="1" dirty="0" err="1" smtClean="0">
                <a:latin typeface="Times New Roman" pitchFamily="18" charset="0"/>
              </a:rPr>
              <a:t>ечeњу</a:t>
            </a:r>
            <a:r>
              <a:rPr lang="fr-FR" sz="2400" b="1" i="1" dirty="0" smtClean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је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стери</a:t>
            </a:r>
            <a:r>
              <a:rPr lang="sr-Cyrl-CS" sz="2400" b="1" i="1" dirty="0">
                <a:latin typeface="Times New Roman" pitchFamily="18" charset="0"/>
              </a:rPr>
              <a:t>л</a:t>
            </a:r>
            <a:r>
              <a:rPr lang="fr-FR" sz="2400" b="1" i="1" dirty="0" err="1">
                <a:latin typeface="Times New Roman" pitchFamily="18" charset="0"/>
              </a:rPr>
              <a:t>ан</a:t>
            </a:r>
            <a:r>
              <a:rPr lang="fr-FR" sz="2400" b="1" dirty="0" smtClean="0">
                <a:latin typeface="Times New Roman" pitchFamily="18" charset="0"/>
              </a:rPr>
              <a:t>).</a:t>
            </a:r>
            <a:endParaRPr lang="sr-Cyrl-RS" sz="2400" b="1" dirty="0" smtClean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Добрo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печeн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хлеб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треба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дa</a:t>
            </a:r>
            <a:r>
              <a:rPr lang="fr-FR" sz="2400" b="1" dirty="0">
                <a:latin typeface="Times New Roman" pitchFamily="18" charset="0"/>
              </a:rPr>
              <a:t> има </a:t>
            </a:r>
            <a:r>
              <a:rPr lang="fr-FR" sz="2400" b="1" dirty="0" err="1">
                <a:latin typeface="Times New Roman" pitchFamily="18" charset="0"/>
              </a:rPr>
              <a:t>корицу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мрке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боје</a:t>
            </a:r>
            <a:r>
              <a:rPr lang="fr-FR" sz="2400" b="1" dirty="0">
                <a:latin typeface="Times New Roman" pitchFamily="18" charset="0"/>
              </a:rPr>
              <a:t> и </a:t>
            </a:r>
            <a:r>
              <a:rPr lang="fr-FR" sz="2400" b="1" dirty="0" err="1">
                <a:latin typeface="Times New Roman" pitchFamily="18" charset="0"/>
              </a:rPr>
              <a:t>правилне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мале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шупљине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срединi</a:t>
            </a:r>
            <a:r>
              <a:rPr lang="fr-FR" sz="24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Добрo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охлађен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може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чува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краће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времe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собнoј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темпeратупи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sr-Cyrl-RS" sz="2400" b="1" dirty="0">
                <a:latin typeface="Times New Roman" pitchFamily="18" charset="0"/>
              </a:rPr>
              <a:t>и</a:t>
            </a:r>
            <a:r>
              <a:rPr lang="fr-FR" sz="2400" b="1" dirty="0" err="1">
                <a:latin typeface="Times New Roman" pitchFamily="18" charset="0"/>
              </a:rPr>
              <a:t>ли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дуже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пар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данa</a:t>
            </a:r>
            <a:r>
              <a:rPr lang="fr-FR" sz="2400" b="1" dirty="0">
                <a:latin typeface="Times New Roman" pitchFamily="18" charset="0"/>
              </a:rPr>
              <a:t>) у </a:t>
            </a:r>
            <a:r>
              <a:rPr lang="fr-FR" sz="2400" b="1" dirty="0" err="1">
                <a:latin typeface="Times New Roman" pitchFamily="18" charset="0"/>
              </a:rPr>
              <a:t>амбaлажи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целофану</a:t>
            </a:r>
            <a:r>
              <a:rPr lang="fr-FR" sz="2400" b="1" dirty="0">
                <a:latin typeface="Times New Roman" pitchFamily="18" charset="0"/>
              </a:rPr>
              <a:t>) </a:t>
            </a:r>
            <a:r>
              <a:rPr lang="fr-FR" sz="2400" b="1" dirty="0" err="1">
                <a:latin typeface="Times New Roman" pitchFamily="18" charset="0"/>
              </a:rPr>
              <a:t>ил</a:t>
            </a:r>
            <a:r>
              <a:rPr lang="sr-Cyrl-RS" sz="2400" b="1" dirty="0">
                <a:latin typeface="Times New Roman" pitchFamily="18" charset="0"/>
              </a:rPr>
              <a:t>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фризу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</a:t>
            </a:r>
            <a:r>
              <a:rPr lang="fr-FR" sz="2400" b="1" dirty="0">
                <a:latin typeface="Times New Roman" pitchFamily="18" charset="0"/>
              </a:rPr>
              <a:t> -18 </a:t>
            </a:r>
            <a:r>
              <a:rPr lang="fr-FR" sz="2400" b="1" baseline="30000" dirty="0">
                <a:latin typeface="Times New Roman" pitchFamily="18" charset="0"/>
              </a:rPr>
              <a:t>0</a:t>
            </a:r>
            <a:r>
              <a:rPr lang="fr-FR" sz="2400" b="1" dirty="0">
                <a:latin typeface="Times New Roman" pitchFamily="18" charset="0"/>
              </a:rPr>
              <a:t>C </a:t>
            </a:r>
            <a:r>
              <a:rPr lang="fr-FR" sz="2400" b="1" dirty="0" err="1">
                <a:latin typeface="Times New Roman" pitchFamily="18" charset="0"/>
              </a:rPr>
              <a:t>до</a:t>
            </a:r>
            <a:r>
              <a:rPr lang="fr-FR" sz="2400" b="1" dirty="0">
                <a:latin typeface="Times New Roman" pitchFamily="18" charset="0"/>
              </a:rPr>
              <a:t> 40 </a:t>
            </a:r>
            <a:r>
              <a:rPr lang="fr-FR" sz="2400" b="1" dirty="0" err="1">
                <a:latin typeface="Times New Roman" pitchFamily="18" charset="0"/>
              </a:rPr>
              <a:t>данa</a:t>
            </a:r>
            <a:r>
              <a:rPr lang="fr-FR" sz="24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09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3"/>
          <p:cNvSpPr txBox="1">
            <a:spLocks noChangeArrowheads="1"/>
          </p:cNvSpPr>
          <p:nvPr/>
        </p:nvSpPr>
        <p:spPr bwMode="auto">
          <a:xfrm>
            <a:off x="1116013" y="1125538"/>
            <a:ext cx="7467600" cy="5447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 dirty="0">
                <a:latin typeface="Times New Roman" pitchFamily="18" charset="0"/>
              </a:rPr>
              <a:t>2</a:t>
            </a:r>
            <a:r>
              <a:rPr lang="fr-FR" sz="3200" b="1" dirty="0">
                <a:latin typeface="Times New Roman" pitchFamily="18" charset="0"/>
              </a:rPr>
              <a:t>.</a:t>
            </a:r>
            <a:r>
              <a:rPr lang="fr-FR" sz="2800" b="1" dirty="0">
                <a:latin typeface="Times New Roman" pitchFamily="18" charset="0"/>
              </a:rPr>
              <a:t> ПОВРЋЕ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Поврће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обухвата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плодове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делове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повртарских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биљака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које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уобичајено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користе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исхрани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људи</a:t>
            </a:r>
            <a:r>
              <a:rPr lang="fr-FR" sz="2800" b="1" dirty="0">
                <a:latin typeface="Times New Roman" pitchFamily="18" charset="0"/>
              </a:rPr>
              <a:t>. </a:t>
            </a:r>
            <a:r>
              <a:rPr lang="fr-FR" sz="2800" b="1" dirty="0" err="1">
                <a:latin typeface="Times New Roman" pitchFamily="18" charset="0"/>
              </a:rPr>
              <a:t>То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 smtClean="0">
                <a:latin typeface="Times New Roman" pitchFamily="18" charset="0"/>
              </a:rPr>
              <a:t>најчешће</a:t>
            </a:r>
            <a:r>
              <a:rPr lang="fr-FR" sz="2800" b="1" dirty="0" smtClean="0">
                <a:latin typeface="Times New Roman" pitchFamily="18" charset="0"/>
              </a:rPr>
              <a:t>: </a:t>
            </a:r>
            <a:r>
              <a:rPr lang="fr-FR" sz="2800" b="1" dirty="0" err="1">
                <a:latin typeface="Times New Roman" pitchFamily="18" charset="0"/>
              </a:rPr>
              <a:t>лишће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главице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луковице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кртоле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корење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махуне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или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стабло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свежем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или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прерађеном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облику</a:t>
            </a:r>
            <a:r>
              <a:rPr lang="fr-FR" sz="2800" b="1" dirty="0">
                <a:latin typeface="Times New Roman" pitchFamily="18" charset="0"/>
              </a:rPr>
              <a:t>.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sr-Latn-CS" sz="2400" b="1" dirty="0">
              <a:latin typeface="Times New Roman" pitchFamily="18" charset="0"/>
            </a:endParaRPr>
          </a:p>
          <a:p>
            <a:pPr algn="just"/>
            <a:endParaRPr lang="sr-Latn-CS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>
                <a:latin typeface="Times New Roman" pitchFamily="18" charset="0"/>
              </a:rPr>
              <a:t>У </a:t>
            </a:r>
            <a:r>
              <a:rPr lang="fr-FR" sz="2400" b="1" dirty="0" err="1">
                <a:latin typeface="Times New Roman" pitchFamily="18" charset="0"/>
              </a:rPr>
              <a:t>исхрани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</a:rPr>
              <a:t>у нашој земљи </a:t>
            </a:r>
            <a:r>
              <a:rPr lang="fr-FR" sz="2400" b="1" dirty="0" err="1" smtClean="0">
                <a:latin typeface="Times New Roman" pitchFamily="18" charset="0"/>
              </a:rPr>
              <a:t>поврће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чини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</a:rPr>
              <a:t>око </a:t>
            </a:r>
            <a:r>
              <a:rPr lang="fr-FR" sz="2400" b="1" dirty="0" smtClean="0">
                <a:latin typeface="Times New Roman" pitchFamily="18" charset="0"/>
              </a:rPr>
              <a:t>6</a:t>
            </a:r>
            <a:r>
              <a:rPr lang="sr-Cyrl-RS" sz="2400" b="1" dirty="0" smtClean="0">
                <a:latin typeface="Times New Roman" pitchFamily="18" charset="0"/>
              </a:rPr>
              <a:t>-10</a:t>
            </a:r>
            <a:r>
              <a:rPr lang="fr-FR" sz="2400" b="1" dirty="0" smtClean="0">
                <a:latin typeface="Times New Roman" pitchFamily="18" charset="0"/>
              </a:rPr>
              <a:t>% </a:t>
            </a:r>
            <a:r>
              <a:rPr lang="fr-FR" sz="2400" b="1" dirty="0" err="1">
                <a:latin typeface="Times New Roman" pitchFamily="18" charset="0"/>
              </a:rPr>
              <a:t>уноса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намирниц</a:t>
            </a:r>
            <a:r>
              <a:rPr lang="sr-Cyrl-RS" sz="2400" b="1" dirty="0" smtClean="0">
                <a:latin typeface="Times New Roman" pitchFamily="18" charset="0"/>
              </a:rPr>
              <a:t>а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биљног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порекла</a:t>
            </a:r>
            <a:r>
              <a:rPr lang="fr-FR" sz="2400" b="1" dirty="0">
                <a:latin typeface="Times New Roman" pitchFamily="18" charset="0"/>
              </a:rPr>
              <a:t>. </a:t>
            </a:r>
            <a:r>
              <a:rPr lang="fr-FR" sz="2400" b="1" dirty="0" err="1">
                <a:latin typeface="Times New Roman" pitchFamily="18" charset="0"/>
              </a:rPr>
              <a:t>То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говори</a:t>
            </a:r>
            <a:r>
              <a:rPr lang="fr-FR" sz="2400" b="1" dirty="0">
                <a:latin typeface="Times New Roman" pitchFamily="18" charset="0"/>
              </a:rPr>
              <a:t> о </a:t>
            </a:r>
            <a:r>
              <a:rPr lang="fr-FR" sz="2400" b="1" dirty="0" err="1">
                <a:latin typeface="Times New Roman" pitchFamily="18" charset="0"/>
              </a:rPr>
              <a:t>врло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скромном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уносу</a:t>
            </a:r>
            <a:r>
              <a:rPr lang="fr-FR" sz="2400" b="1" dirty="0">
                <a:latin typeface="Times New Roman" pitchFamily="18" charset="0"/>
              </a:rPr>
              <a:t>!</a:t>
            </a:r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1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73914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 dirty="0">
                <a:latin typeface="Times New Roman" pitchFamily="18" charset="0"/>
              </a:rPr>
              <a:t>2</a:t>
            </a:r>
            <a:r>
              <a:rPr lang="fr-FR" sz="3200" b="1" dirty="0">
                <a:latin typeface="Times New Roman" pitchFamily="18" charset="0"/>
              </a:rPr>
              <a:t>.</a:t>
            </a:r>
            <a:r>
              <a:rPr lang="fr-FR" sz="2800" b="1" dirty="0">
                <a:latin typeface="Times New Roman" pitchFamily="18" charset="0"/>
              </a:rPr>
              <a:t> ПОВРЋЕ</a:t>
            </a: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Поврће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садржи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највише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воде</a:t>
            </a:r>
            <a:r>
              <a:rPr lang="fr-FR" sz="2800" b="1" dirty="0">
                <a:latin typeface="Times New Roman" pitchFamily="18" charset="0"/>
              </a:rPr>
              <a:t>, а </a:t>
            </a:r>
            <a:r>
              <a:rPr lang="fr-FR" sz="2800" b="1" dirty="0" err="1">
                <a:latin typeface="Times New Roman" pitchFamily="18" charset="0"/>
              </a:rPr>
              <a:t>најмање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масти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па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енергетска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вредност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 smtClean="0">
                <a:latin typeface="Times New Roman" pitchFamily="18" charset="0"/>
              </a:rPr>
              <a:t>мала</a:t>
            </a:r>
            <a:r>
              <a:rPr lang="fr-FR" sz="2800" b="1" dirty="0" smtClean="0">
                <a:latin typeface="Times New Roman" pitchFamily="18" charset="0"/>
              </a:rPr>
              <a:t>! </a:t>
            </a:r>
            <a:endParaRPr lang="sr-Latn-CS" sz="2800" b="1" dirty="0">
              <a:latin typeface="Times New Roman" pitchFamily="18" charset="0"/>
            </a:endParaRPr>
          </a:p>
          <a:p>
            <a:pPr algn="just"/>
            <a:endParaRPr lang="sr-Latn-CS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Ово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односи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кромпир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легуминозе</a:t>
            </a:r>
            <a:r>
              <a:rPr lang="sr-Latn-CS" sz="2800" b="1" dirty="0">
                <a:latin typeface="Times New Roman" pitchFamily="18" charset="0"/>
              </a:rPr>
              <a:t>!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Поврће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садржи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мешавину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шећера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скроба</a:t>
            </a:r>
            <a:r>
              <a:rPr lang="fr-FR" sz="2800" b="1" dirty="0" smtClean="0">
                <a:latin typeface="Times New Roman" pitchFamily="18" charset="0"/>
              </a:rPr>
              <a:t>.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Угљени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хидрати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присутни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форми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нескробних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полисахарида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изузев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легуминоза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које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имају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већи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садржај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целулозе</a:t>
            </a:r>
            <a:r>
              <a:rPr lang="fr-FR" sz="24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 smtClean="0">
                <a:latin typeface="Times New Roman" pitchFamily="18" charset="0"/>
              </a:rPr>
              <a:t>Богато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минералним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материјама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>
                <a:latin typeface="Times New Roman" pitchFamily="18" charset="0"/>
              </a:rPr>
              <a:t>K, Mg, F</a:t>
            </a:r>
            <a:r>
              <a:rPr lang="fr-FR" sz="2400" b="1" dirty="0">
                <a:latin typeface="Times New Roman" pitchFamily="18" charset="0"/>
              </a:rPr>
              <a:t>) и </a:t>
            </a:r>
            <a:r>
              <a:rPr lang="fr-FR" sz="2400" b="1" dirty="0" err="1">
                <a:latin typeface="Times New Roman" pitchFamily="18" charset="0"/>
              </a:rPr>
              <a:t>витаминима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Бe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група</a:t>
            </a:r>
            <a:r>
              <a:rPr lang="fr-FR" sz="2400" b="1" i="1" dirty="0">
                <a:latin typeface="Times New Roman" pitchFamily="18" charset="0"/>
              </a:rPr>
              <a:t>, C, A, E, K</a:t>
            </a:r>
            <a:r>
              <a:rPr lang="fr-FR" sz="2400" b="1" dirty="0">
                <a:latin typeface="Times New Roman" pitchFamily="18" charset="0"/>
              </a:rPr>
              <a:t>).</a:t>
            </a:r>
          </a:p>
          <a:p>
            <a:pPr algn="just"/>
            <a:endParaRPr lang="fr-FR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485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3"/>
          <p:cNvSpPr txBox="1">
            <a:spLocks noChangeArrowheads="1"/>
          </p:cNvSpPr>
          <p:nvPr/>
        </p:nvSpPr>
        <p:spPr bwMode="auto">
          <a:xfrm>
            <a:off x="838200" y="2222500"/>
            <a:ext cx="7543800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>
                <a:latin typeface="Times New Roman" pitchFamily="18" charset="0"/>
              </a:rPr>
              <a:t>2</a:t>
            </a:r>
            <a:r>
              <a:rPr lang="fr-FR" sz="3200" b="1">
                <a:latin typeface="Times New Roman" pitchFamily="18" charset="0"/>
              </a:rPr>
              <a:t>.</a:t>
            </a:r>
            <a:r>
              <a:rPr lang="fr-FR" sz="2800" b="1">
                <a:latin typeface="Times New Roman" pitchFamily="18" charset="0"/>
              </a:rPr>
              <a:t> ПОВРЋЕ - </a:t>
            </a:r>
            <a:r>
              <a:rPr lang="fr-FR" sz="2800" b="1" i="1">
                <a:latin typeface="Times New Roman" pitchFamily="18" charset="0"/>
              </a:rPr>
              <a:t>подела према особинама и хранљивој вредности</a:t>
            </a:r>
            <a:r>
              <a:rPr lang="fr-FR" sz="2800" b="1">
                <a:latin typeface="Times New Roman" pitchFamily="18" charset="0"/>
              </a:rPr>
              <a:t> :</a:t>
            </a:r>
          </a:p>
          <a:p>
            <a:pPr algn="just"/>
            <a:endParaRPr lang="sr-Latn-CS" sz="2800" b="1" i="1">
              <a:latin typeface="Times New Roman" pitchFamily="18" charset="0"/>
            </a:endParaRPr>
          </a:p>
          <a:p>
            <a:pPr algn="just"/>
            <a:r>
              <a:rPr lang="sr-Latn-CS" sz="2800" b="1">
                <a:latin typeface="Times New Roman" pitchFamily="18" charset="0"/>
              </a:rPr>
              <a:t>Поврће према особинама и хранљивој вредности се дели на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к</a:t>
            </a:r>
            <a:r>
              <a:rPr lang="en-US" sz="2800" b="1" i="1">
                <a:latin typeface="Times New Roman" pitchFamily="18" charset="0"/>
              </a:rPr>
              <a:t>ртоласто, коренасто и луковичасто</a:t>
            </a:r>
          </a:p>
          <a:p>
            <a:pPr lvl="1" algn="just"/>
            <a:endParaRPr lang="en-US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г</a:t>
            </a:r>
            <a:r>
              <a:rPr lang="en-US" sz="2800" b="1" i="1">
                <a:latin typeface="Times New Roman" pitchFamily="18" charset="0"/>
              </a:rPr>
              <a:t>лавичасто и лиснато</a:t>
            </a:r>
          </a:p>
          <a:p>
            <a:pPr lvl="1" algn="just"/>
            <a:endParaRPr lang="en-US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Latn-CS" sz="2800" b="1" i="1">
                <a:latin typeface="Times New Roman" pitchFamily="18" charset="0"/>
              </a:rPr>
              <a:t>м</a:t>
            </a:r>
            <a:r>
              <a:rPr lang="en-US" sz="2800" b="1" i="1">
                <a:latin typeface="Times New Roman" pitchFamily="18" charset="0"/>
              </a:rPr>
              <a:t>ахунасто и поврће са плодом</a:t>
            </a:r>
          </a:p>
        </p:txBody>
      </p:sp>
    </p:spTree>
    <p:extLst>
      <p:ext uri="{BB962C8B-B14F-4D97-AF65-F5344CB8AC3E}">
        <p14:creationId xmlns:p14="http://schemas.microsoft.com/office/powerpoint/2010/main" xmlns="" val="192966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3"/>
          <p:cNvSpPr txBox="1">
            <a:spLocks noChangeArrowheads="1"/>
          </p:cNvSpPr>
          <p:nvPr/>
        </p:nvSpPr>
        <p:spPr bwMode="auto">
          <a:xfrm>
            <a:off x="838200" y="2176463"/>
            <a:ext cx="7543800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>
                <a:latin typeface="Times New Roman" pitchFamily="18" charset="0"/>
              </a:rPr>
              <a:t>2</a:t>
            </a:r>
            <a:r>
              <a:rPr lang="fr-FR" sz="3200" b="1">
                <a:latin typeface="Times New Roman" pitchFamily="18" charset="0"/>
              </a:rPr>
              <a:t>.</a:t>
            </a:r>
            <a:r>
              <a:rPr lang="fr-FR" sz="2800" b="1">
                <a:latin typeface="Times New Roman" pitchFamily="18" charset="0"/>
              </a:rPr>
              <a:t> ПОВРЋЕ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Кртоласто, коренасто и луковичасто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Најзаступљеније врсте поврћа у људској исхрани.  </a:t>
            </a:r>
          </a:p>
          <a:p>
            <a:pPr lvl="3"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Најпознатије поврће из ове групе су: кромпир, шаргарепа, першун, лук и др. </a:t>
            </a:r>
            <a:endParaRPr lang="en-US" sz="2800" b="1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648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3"/>
          <p:cNvSpPr txBox="1">
            <a:spLocks noChangeArrowheads="1"/>
          </p:cNvSpPr>
          <p:nvPr/>
        </p:nvSpPr>
        <p:spPr bwMode="auto">
          <a:xfrm>
            <a:off x="838200" y="1719263"/>
            <a:ext cx="7543800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2800" b="1">
                <a:latin typeface="Times New Roman" pitchFamily="18" charset="0"/>
              </a:rPr>
              <a:t>2</a:t>
            </a:r>
            <a:r>
              <a:rPr lang="fr-FR" sz="3200" b="1">
                <a:latin typeface="Times New Roman" pitchFamily="18" charset="0"/>
              </a:rPr>
              <a:t>.</a:t>
            </a:r>
            <a:r>
              <a:rPr lang="fr-FR" sz="2800" b="1">
                <a:latin typeface="Times New Roman" pitchFamily="18" charset="0"/>
              </a:rPr>
              <a:t> ПОВРЋЕ - </a:t>
            </a:r>
            <a:r>
              <a:rPr lang="fr-FR" sz="2800" b="1" i="1">
                <a:latin typeface="Times New Roman" pitchFamily="18" charset="0"/>
              </a:rPr>
              <a:t>подела према особинама и хранљивој вредности</a:t>
            </a:r>
            <a:r>
              <a:rPr lang="fr-FR" sz="2800" b="1">
                <a:latin typeface="Times New Roman" pitchFamily="18" charset="0"/>
              </a:rPr>
              <a:t> </a:t>
            </a:r>
          </a:p>
          <a:p>
            <a:pPr algn="just"/>
            <a:endParaRPr lang="en-US" sz="2800" b="1" i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Главичасто и лиснато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Најпознатије поврће из ове групе су: купус, кељ, карфиол, спанаћ, зеље, блитва, зелена салата и др. </a:t>
            </a:r>
          </a:p>
          <a:p>
            <a:pPr lvl="3"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 b="1">
                <a:latin typeface="Times New Roman" pitchFamily="18" charset="0"/>
              </a:rPr>
              <a:t>Има изузетно ниску калоријску, а високу хранљиву вредност.</a:t>
            </a:r>
          </a:p>
        </p:txBody>
      </p:sp>
    </p:spTree>
    <p:extLst>
      <p:ext uri="{BB962C8B-B14F-4D97-AF65-F5344CB8AC3E}">
        <p14:creationId xmlns:p14="http://schemas.microsoft.com/office/powerpoint/2010/main" xmlns="" val="152194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6315</Words>
  <Application>Microsoft Office PowerPoint</Application>
  <PresentationFormat>On-screen Show (4:3)</PresentationFormat>
  <Paragraphs>1527</Paragraphs>
  <Slides>157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157</vt:i4>
      </vt:variant>
    </vt:vector>
  </HeadingPairs>
  <TitlesOfParts>
    <vt:vector size="158" baseType="lpstr">
      <vt:lpstr>Office Theme</vt:lpstr>
      <vt:lpstr>ХИГИЈЕНА И ЕКОЛОГИЈА</vt:lpstr>
      <vt:lpstr>УВОД У ИСХРАНУ     Исхрана је основа живота!   Сва жива бића се хране! 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ГРАДИВНИ ЕЛЕМЕНТИ</vt:lpstr>
      <vt:lpstr>Заштитни елементи</vt:lpstr>
      <vt:lpstr>Енергетски елементи</vt:lpstr>
      <vt:lpstr>ПРЕПОРУКЕ ЗА ЕНЕРГЕТСКИ УНОС</vt:lpstr>
      <vt:lpstr>Slide 15</vt:lpstr>
      <vt:lpstr>Slide 16</vt:lpstr>
      <vt:lpstr>Дијетопрофилакса </vt:lpstr>
      <vt:lpstr>Дијетотерапија </vt:lpstr>
      <vt:lpstr>Slide 19</vt:lpstr>
      <vt:lpstr>ОПТИМАЛНО = БАЛАНСИРАНО =ПРАВИЛНО</vt:lpstr>
      <vt:lpstr>Slide 21</vt:lpstr>
      <vt:lpstr>Slide 22</vt:lpstr>
      <vt:lpstr>Slide 23</vt:lpstr>
      <vt:lpstr>Slide 24</vt:lpstr>
      <vt:lpstr>Slide 25</vt:lpstr>
      <vt:lpstr>Slide 26</vt:lpstr>
      <vt:lpstr>Функционална храна-намирнице</vt:lpstr>
      <vt:lpstr>Дијететске намирнице</vt:lpstr>
      <vt:lpstr>Slide 29</vt:lpstr>
      <vt:lpstr> ДИЈЕТЕТСКИ СУПЛЕМЕНТИ</vt:lpstr>
      <vt:lpstr>Slide 31</vt:lpstr>
      <vt:lpstr>Slide 32</vt:lpstr>
      <vt:lpstr>ЗАКОНСКА РЕГУЛАТИВА</vt:lpstr>
      <vt:lpstr>Slide 34</vt:lpstr>
      <vt:lpstr>Храна је: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ХРАНЉИВЕ МАТЕРИЈЕ </vt:lpstr>
      <vt:lpstr>Slide 45</vt:lpstr>
      <vt:lpstr>Slide 46</vt:lpstr>
      <vt:lpstr>ХРАНЉИВЕ МАТЕРИЈЕ-подела 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МАСТИ-поделе </vt:lpstr>
      <vt:lpstr>МАСТИ</vt:lpstr>
      <vt:lpstr>МАСНЕ КИСЕЛИНЕ</vt:lpstr>
      <vt:lpstr>Масне киселине</vt:lpstr>
      <vt:lpstr>Есенцијалне масне киселине</vt:lpstr>
      <vt:lpstr>Варење масти</vt:lpstr>
      <vt:lpstr>Slide 73</vt:lpstr>
      <vt:lpstr>Slide 74</vt:lpstr>
      <vt:lpstr>Slide 75</vt:lpstr>
      <vt:lpstr>Slide 76</vt:lpstr>
      <vt:lpstr>Аминокиселине 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Slide 127</vt:lpstr>
      <vt:lpstr>Slide 128</vt:lpstr>
      <vt:lpstr>Slide 129</vt:lpstr>
      <vt:lpstr>Slide 130</vt:lpstr>
      <vt:lpstr>Slide 131</vt:lpstr>
      <vt:lpstr>Slide 132</vt:lpstr>
      <vt:lpstr>Slide 133</vt:lpstr>
      <vt:lpstr>Slide 134</vt:lpstr>
      <vt:lpstr>Slide 135</vt:lpstr>
      <vt:lpstr>Slide 136</vt:lpstr>
      <vt:lpstr>Slide 137</vt:lpstr>
      <vt:lpstr>Slide 138</vt:lpstr>
      <vt:lpstr>Slide 139</vt:lpstr>
      <vt:lpstr>Slide 140</vt:lpstr>
      <vt:lpstr>Slide 141</vt:lpstr>
      <vt:lpstr>Slide 142</vt:lpstr>
      <vt:lpstr>Slide 143</vt:lpstr>
      <vt:lpstr>Slide 144</vt:lpstr>
      <vt:lpstr>Slide 145</vt:lpstr>
      <vt:lpstr>Slide 146</vt:lpstr>
      <vt:lpstr>Slide 147</vt:lpstr>
      <vt:lpstr>Slide 148</vt:lpstr>
      <vt:lpstr>Slide 149</vt:lpstr>
      <vt:lpstr>Slide 150</vt:lpstr>
      <vt:lpstr>Slide 151</vt:lpstr>
      <vt:lpstr>Slide 152</vt:lpstr>
      <vt:lpstr>Slide 153</vt:lpstr>
      <vt:lpstr>Slide 154</vt:lpstr>
      <vt:lpstr>Slide 155</vt:lpstr>
      <vt:lpstr>Slide 156</vt:lpstr>
      <vt:lpstr>Slide 157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УВОД У ИСХРАНУ     Исхрана је основа живота!   Сва жива бића се хране!</dc:title>
  <dc:creator>User</dc:creator>
  <cp:lastModifiedBy>nelad</cp:lastModifiedBy>
  <cp:revision>25</cp:revision>
  <dcterms:created xsi:type="dcterms:W3CDTF">2017-09-05T23:28:08Z</dcterms:created>
  <dcterms:modified xsi:type="dcterms:W3CDTF">2020-10-01T20:49:09Z</dcterms:modified>
</cp:coreProperties>
</file>